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2" r:id="rId5"/>
    <p:sldId id="258" r:id="rId6"/>
    <p:sldId id="263" r:id="rId7"/>
    <p:sldId id="264" r:id="rId8"/>
    <p:sldId id="266" r:id="rId9"/>
    <p:sldId id="267" r:id="rId10"/>
    <p:sldId id="268" r:id="rId11"/>
    <p:sldId id="269" r:id="rId12"/>
    <p:sldId id="270" r:id="rId13"/>
    <p:sldId id="271" r:id="rId14"/>
    <p:sldId id="272" r:id="rId15"/>
    <p:sldId id="273" r:id="rId16"/>
    <p:sldId id="274" r:id="rId17"/>
    <p:sldId id="275" r:id="rId18"/>
    <p:sldId id="276" r:id="rId19"/>
    <p:sldId id="27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660"/>
  </p:normalViewPr>
  <p:slideViewPr>
    <p:cSldViewPr>
      <p:cViewPr varScale="1">
        <p:scale>
          <a:sx n="42" d="100"/>
          <a:sy n="42" d="100"/>
        </p:scale>
        <p:origin x="-132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ACCDB78-1AD4-4DA7-AEDB-3058402DB72C}" type="datetimeFigureOut">
              <a:rPr lang="en-US" smtClean="0"/>
              <a:pPr/>
              <a:t>3/15/2010</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10C4001-CE63-4813-A434-5098E2B18D32}" type="slidenum">
              <a:rPr lang="en-AU" smtClean="0"/>
              <a:pPr/>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CCDB78-1AD4-4DA7-AEDB-3058402DB72C}"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0C4001-CE63-4813-A434-5098E2B18D32}" type="slidenum">
              <a:rPr lang="en-AU" smtClean="0"/>
              <a:pPr/>
              <a:t>‹#›</a:t>
            </a:fld>
            <a:endParaRPr lang="en-A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CCDB78-1AD4-4DA7-AEDB-3058402DB72C}"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0C4001-CE63-4813-A434-5098E2B18D32}" type="slidenum">
              <a:rPr lang="en-AU" smtClean="0"/>
              <a:pPr/>
              <a:t>‹#›</a:t>
            </a:fld>
            <a:endParaRPr lang="en-A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ACCDB78-1AD4-4DA7-AEDB-3058402DB72C}"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10C4001-CE63-4813-A434-5098E2B18D32}" type="slidenum">
              <a:rPr lang="en-AU" smtClean="0"/>
              <a:pPr/>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CCDB78-1AD4-4DA7-AEDB-3058402DB72C}" type="datetimeFigureOut">
              <a:rPr lang="en-US" smtClean="0"/>
              <a:pPr/>
              <a:t>3/15/2010</a:t>
            </a:fld>
            <a:endParaRPr lang="en-AU"/>
          </a:p>
        </p:txBody>
      </p:sp>
      <p:sp>
        <p:nvSpPr>
          <p:cNvPr id="5" name="Footer Placeholder 4"/>
          <p:cNvSpPr>
            <a:spLocks noGrp="1"/>
          </p:cNvSpPr>
          <p:nvPr>
            <p:ph type="ftr" sz="quarter" idx="11"/>
          </p:nvPr>
        </p:nvSpPr>
        <p:spPr>
          <a:xfrm>
            <a:off x="800100" y="6172200"/>
            <a:ext cx="4000500" cy="457200"/>
          </a:xfrm>
        </p:spPr>
        <p:txBody>
          <a:bodyPr/>
          <a:lstStyle/>
          <a:p>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10C4001-CE63-4813-A434-5098E2B18D32}"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ACCDB78-1AD4-4DA7-AEDB-3058402DB72C}"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10C4001-CE63-4813-A434-5098E2B18D32}" type="slidenum">
              <a:rPr lang="en-AU" smtClean="0"/>
              <a:pPr/>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ACCDB78-1AD4-4DA7-AEDB-3058402DB72C}" type="datetimeFigureOut">
              <a:rPr lang="en-US" smtClean="0"/>
              <a:pPr/>
              <a:t>3/15/2010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10C4001-CE63-4813-A434-5098E2B18D32}" type="slidenum">
              <a:rPr lang="en-AU" smtClean="0"/>
              <a:pPr/>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CCDB78-1AD4-4DA7-AEDB-3058402DB72C}" type="datetimeFigureOut">
              <a:rPr lang="en-US" smtClean="0"/>
              <a:pPr/>
              <a:t>3/15/2010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10C4001-CE63-4813-A434-5098E2B18D32}" type="slidenum">
              <a:rPr lang="en-AU" smtClean="0"/>
              <a:pPr/>
              <a:t>‹#›</a:t>
            </a:fld>
            <a:endParaRPr lang="en-A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CCDB78-1AD4-4DA7-AEDB-3058402DB72C}" type="datetimeFigureOut">
              <a:rPr lang="en-US" smtClean="0"/>
              <a:pPr/>
              <a:t>3/15/2010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10C4001-CE63-4813-A434-5098E2B18D32}" type="slidenum">
              <a:rPr lang="en-AU" smtClean="0"/>
              <a:pPr/>
              <a:t>‹#›</a:t>
            </a:fld>
            <a:endParaRPr lang="en-A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CCDB78-1AD4-4DA7-AEDB-3058402DB72C}"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10C4001-CE63-4813-A434-5098E2B18D32}" type="slidenum">
              <a:rPr lang="en-AU" smtClean="0"/>
              <a:pPr/>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CCDB78-1AD4-4DA7-AEDB-3058402DB72C}" type="datetimeFigureOut">
              <a:rPr lang="en-US" smtClean="0"/>
              <a:pPr/>
              <a:t>3/15/2010</a:t>
            </a:fld>
            <a:endParaRPr lang="en-AU"/>
          </a:p>
        </p:txBody>
      </p:sp>
      <p:sp>
        <p:nvSpPr>
          <p:cNvPr id="6" name="Footer Placeholder 5"/>
          <p:cNvSpPr>
            <a:spLocks noGrp="1"/>
          </p:cNvSpPr>
          <p:nvPr>
            <p:ph type="ftr" sz="quarter" idx="11"/>
          </p:nvPr>
        </p:nvSpPr>
        <p:spPr>
          <a:xfrm>
            <a:off x="914400" y="6172200"/>
            <a:ext cx="3886200" cy="457200"/>
          </a:xfrm>
        </p:spPr>
        <p:txBody>
          <a:bodyPr/>
          <a:lstStyle/>
          <a:p>
            <a:endParaRPr lang="en-AU"/>
          </a:p>
        </p:txBody>
      </p:sp>
      <p:sp>
        <p:nvSpPr>
          <p:cNvPr id="7" name="Slide Number Placeholder 6"/>
          <p:cNvSpPr>
            <a:spLocks noGrp="1"/>
          </p:cNvSpPr>
          <p:nvPr>
            <p:ph type="sldNum" sz="quarter" idx="12"/>
          </p:nvPr>
        </p:nvSpPr>
        <p:spPr>
          <a:xfrm>
            <a:off x="146304" y="6208776"/>
            <a:ext cx="457200" cy="457200"/>
          </a:xfrm>
        </p:spPr>
        <p:txBody>
          <a:bodyPr/>
          <a:lstStyle/>
          <a:p>
            <a:fld id="{E10C4001-CE63-4813-A434-5098E2B18D32}" type="slidenum">
              <a:rPr lang="en-AU" smtClean="0"/>
              <a:pPr/>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ACCDB78-1AD4-4DA7-AEDB-3058402DB72C}" type="datetimeFigureOut">
              <a:rPr lang="en-US" smtClean="0"/>
              <a:pPr/>
              <a:t>3/15/2010</a:t>
            </a:fld>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10C4001-CE63-4813-A434-5098E2B18D3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sz="3200" dirty="0" smtClean="0"/>
              <a:t>Brittany Kerin</a:t>
            </a:r>
          </a:p>
          <a:p>
            <a:endParaRPr lang="en-AU" dirty="0"/>
          </a:p>
        </p:txBody>
      </p:sp>
      <p:sp>
        <p:nvSpPr>
          <p:cNvPr id="2" name="Title 1"/>
          <p:cNvSpPr>
            <a:spLocks noGrp="1"/>
          </p:cNvSpPr>
          <p:nvPr>
            <p:ph type="ctrTitle"/>
          </p:nvPr>
        </p:nvSpPr>
        <p:spPr/>
        <p:txBody>
          <a:bodyPr>
            <a:normAutofit/>
          </a:bodyPr>
          <a:lstStyle/>
          <a:p>
            <a:r>
              <a:rPr lang="en-US" sz="5400" dirty="0" smtClean="0"/>
              <a:t>Discretion</a:t>
            </a:r>
            <a:endParaRPr lang="en-AU" sz="54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0" presetClass="entr" presetSubtype="0" fill="hold" nodeType="afterEffect">
                                  <p:stCondLst>
                                    <p:cond delay="0"/>
                                  </p:stCondLst>
                                  <p:iterate type="lt">
                                    <p:tmPct val="10000"/>
                                  </p:iterate>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of Police Discretion</a:t>
            </a:r>
            <a:endParaRPr lang="en-AU" dirty="0"/>
          </a:p>
        </p:txBody>
      </p:sp>
      <p:sp>
        <p:nvSpPr>
          <p:cNvPr id="3" name="Content Placeholder 2"/>
          <p:cNvSpPr>
            <a:spLocks noGrp="1"/>
          </p:cNvSpPr>
          <p:nvPr>
            <p:ph sz="quarter" idx="1"/>
          </p:nvPr>
        </p:nvSpPr>
        <p:spPr/>
        <p:txBody>
          <a:bodyPr>
            <a:normAutofit/>
          </a:bodyPr>
          <a:lstStyle/>
          <a:p>
            <a:r>
              <a:rPr lang="en-US" dirty="0" smtClean="0"/>
              <a:t>Legislation</a:t>
            </a:r>
          </a:p>
          <a:p>
            <a:pPr lvl="1"/>
            <a:r>
              <a:rPr lang="en-US" i="1" dirty="0" smtClean="0"/>
              <a:t>Crimes Act 1901</a:t>
            </a:r>
            <a:endParaRPr lang="en-US" dirty="0" smtClean="0"/>
          </a:p>
          <a:p>
            <a:r>
              <a:rPr lang="en-US" dirty="0" smtClean="0"/>
              <a:t>The enactment of new laws (such as the mandatory arrest laws for domestic violence)</a:t>
            </a:r>
          </a:p>
          <a:p>
            <a:r>
              <a:rPr lang="en-US" dirty="0" smtClean="0"/>
              <a:t>The allocation of funds</a:t>
            </a:r>
          </a:p>
          <a:p>
            <a:r>
              <a:rPr lang="en-US" dirty="0" smtClean="0"/>
              <a:t>Certain </a:t>
            </a:r>
            <a:r>
              <a:rPr lang="en-AU" dirty="0" smtClean="0"/>
              <a:t>prosecutorial policies set by the Director of Public Prosecutions</a:t>
            </a:r>
          </a:p>
          <a:p>
            <a:r>
              <a:rPr lang="en-AU" dirty="0" smtClean="0"/>
              <a:t>Police policies</a:t>
            </a:r>
          </a:p>
          <a:p>
            <a:r>
              <a:rPr lang="en-AU" dirty="0"/>
              <a:t>S</a:t>
            </a:r>
            <a:r>
              <a:rPr lang="en-AU" dirty="0" smtClean="0"/>
              <a:t>pecific guidelines</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70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par>
                          <p:cTn id="26" fill="hold">
                            <p:stCondLst>
                              <p:cond delay="9000"/>
                            </p:stCondLst>
                            <p:childTnLst>
                              <p:par>
                                <p:cTn id="27" presetID="10"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2000"/>
                                        <p:tgtEl>
                                          <p:spTgt spid="3">
                                            <p:txEl>
                                              <p:pRg st="4" end="4"/>
                                            </p:txEl>
                                          </p:spTgt>
                                        </p:tgtEl>
                                      </p:cBhvr>
                                    </p:animEffect>
                                  </p:childTnLst>
                                </p:cTn>
                              </p:par>
                            </p:childTnLst>
                          </p:cTn>
                        </p:par>
                        <p:par>
                          <p:cTn id="30" fill="hold">
                            <p:stCondLst>
                              <p:cond delay="11000"/>
                            </p:stCondLst>
                            <p:childTnLst>
                              <p:par>
                                <p:cTn id="31" presetID="10" presetClass="entr" presetSubtype="0"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2000"/>
                                        <p:tgtEl>
                                          <p:spTgt spid="3">
                                            <p:txEl>
                                              <p:pRg st="5" end="5"/>
                                            </p:txEl>
                                          </p:spTgt>
                                        </p:tgtEl>
                                      </p:cBhvr>
                                    </p:animEffect>
                                  </p:childTnLst>
                                </p:cTn>
                              </p:par>
                            </p:childTnLst>
                          </p:cTn>
                        </p:par>
                        <p:par>
                          <p:cTn id="34" fill="hold">
                            <p:stCondLst>
                              <p:cond delay="13000"/>
                            </p:stCondLst>
                            <p:childTnLst>
                              <p:par>
                                <p:cTn id="35" presetID="10"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of Police Discretion</a:t>
            </a:r>
            <a:endParaRPr lang="en-AU" dirty="0"/>
          </a:p>
        </p:txBody>
      </p:sp>
      <p:sp>
        <p:nvSpPr>
          <p:cNvPr id="3" name="Content Placeholder 2"/>
          <p:cNvSpPr>
            <a:spLocks noGrp="1"/>
          </p:cNvSpPr>
          <p:nvPr>
            <p:ph sz="quarter" idx="1"/>
          </p:nvPr>
        </p:nvSpPr>
        <p:spPr/>
        <p:txBody>
          <a:bodyPr>
            <a:normAutofit/>
          </a:bodyPr>
          <a:lstStyle/>
          <a:p>
            <a:r>
              <a:rPr lang="en-AU" dirty="0" smtClean="0"/>
              <a:t>Legal entities authorised to test the discretion of a police officer when complaints are raised by individuals</a:t>
            </a:r>
          </a:p>
          <a:p>
            <a:pPr lvl="1"/>
            <a:r>
              <a:rPr lang="en-AU" dirty="0" smtClean="0"/>
              <a:t>Anti-Corruption Commission </a:t>
            </a:r>
          </a:p>
          <a:p>
            <a:pPr lvl="1"/>
            <a:r>
              <a:rPr lang="en-AU" dirty="0" smtClean="0"/>
              <a:t>the Ombudsman </a:t>
            </a:r>
          </a:p>
          <a:p>
            <a:pPr lvl="1"/>
            <a:r>
              <a:rPr lang="en-AU" dirty="0" smtClean="0"/>
              <a:t>the Coroner</a:t>
            </a:r>
          </a:p>
          <a:p>
            <a:pPr lvl="1"/>
            <a:r>
              <a:rPr lang="en-AU" dirty="0" smtClean="0"/>
              <a:t>the Director of Public Prosecutions</a:t>
            </a:r>
          </a:p>
          <a:p>
            <a:pPr lvl="1"/>
            <a:r>
              <a:rPr lang="en-AU" dirty="0" smtClean="0"/>
              <a:t>Police Internal Affairs/Investigations</a:t>
            </a:r>
          </a:p>
          <a:p>
            <a:endParaRPr lang="en-AU" dirty="0" smtClean="0"/>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1650"/>
                            </p:stCondLst>
                            <p:childTnLst>
                              <p:par>
                                <p:cTn id="13" presetID="10"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par>
                          <p:cTn id="16" fill="hold">
                            <p:stCondLst>
                              <p:cond delay="3650"/>
                            </p:stCondLst>
                            <p:childTnLst>
                              <p:par>
                                <p:cTn id="17" presetID="10"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par>
                          <p:cTn id="20" fill="hold">
                            <p:stCondLst>
                              <p:cond delay="5650"/>
                            </p:stCondLst>
                            <p:childTnLst>
                              <p:par>
                                <p:cTn id="21" presetID="10"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par>
                          <p:cTn id="24" fill="hold">
                            <p:stCondLst>
                              <p:cond delay="7650"/>
                            </p:stCondLst>
                            <p:childTnLst>
                              <p:par>
                                <p:cTn id="25" presetID="10"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par>
                          <p:cTn id="28" fill="hold">
                            <p:stCondLst>
                              <p:cond delay="9650"/>
                            </p:stCondLst>
                            <p:childTnLst>
                              <p:par>
                                <p:cTn id="29" presetID="10"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childTnLst>
                                </p:cTn>
                              </p:par>
                            </p:childTnLst>
                          </p:cTn>
                        </p:par>
                        <p:par>
                          <p:cTn id="32" fill="hold">
                            <p:stCondLst>
                              <p:cond delay="11650"/>
                            </p:stCondLst>
                            <p:childTnLst>
                              <p:par>
                                <p:cTn id="33" presetID="10" presetClass="entr" presetSubtype="0"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Discretion</a:t>
            </a:r>
            <a:endParaRPr lang="en-AU" dirty="0"/>
          </a:p>
        </p:txBody>
      </p:sp>
      <p:sp>
        <p:nvSpPr>
          <p:cNvPr id="3" name="Content Placeholder 2"/>
          <p:cNvSpPr>
            <a:spLocks noGrp="1"/>
          </p:cNvSpPr>
          <p:nvPr>
            <p:ph sz="quarter" idx="1"/>
          </p:nvPr>
        </p:nvSpPr>
        <p:spPr/>
        <p:txBody>
          <a:bodyPr/>
          <a:lstStyle/>
          <a:p>
            <a:r>
              <a:rPr lang="en-US" dirty="0" smtClean="0"/>
              <a:t>Discretion raises issues of:</a:t>
            </a:r>
          </a:p>
          <a:p>
            <a:pPr lvl="1"/>
            <a:r>
              <a:rPr lang="en-US" dirty="0" smtClean="0"/>
              <a:t>Fairness</a:t>
            </a:r>
          </a:p>
          <a:p>
            <a:pPr lvl="1"/>
            <a:r>
              <a:rPr lang="en-US" dirty="0" smtClean="0"/>
              <a:t>Equality</a:t>
            </a:r>
            <a:endParaRPr lang="en-US" dirty="0"/>
          </a:p>
          <a:p>
            <a:r>
              <a:rPr lang="en-US" dirty="0" smtClean="0"/>
              <a:t>Allows for:</a:t>
            </a:r>
          </a:p>
          <a:p>
            <a:pPr lvl="1"/>
            <a:r>
              <a:rPr lang="en-US" dirty="0" smtClean="0"/>
              <a:t>Inconsistency</a:t>
            </a:r>
          </a:p>
          <a:p>
            <a:pPr lvl="1"/>
            <a:r>
              <a:rPr lang="en-US" dirty="0" smtClean="0"/>
              <a:t>Unpredictability</a:t>
            </a:r>
          </a:p>
          <a:p>
            <a:pPr lvl="1"/>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70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par>
                          <p:cTn id="26" fill="hold">
                            <p:stCondLst>
                              <p:cond delay="9000"/>
                            </p:stCondLst>
                            <p:childTnLst>
                              <p:par>
                                <p:cTn id="27" presetID="10"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2000"/>
                                        <p:tgtEl>
                                          <p:spTgt spid="3">
                                            <p:txEl>
                                              <p:pRg st="4" end="4"/>
                                            </p:txEl>
                                          </p:spTgt>
                                        </p:tgtEl>
                                      </p:cBhvr>
                                    </p:animEffect>
                                  </p:childTnLst>
                                </p:cTn>
                              </p:par>
                            </p:childTnLst>
                          </p:cTn>
                        </p:par>
                        <p:par>
                          <p:cTn id="30" fill="hold">
                            <p:stCondLst>
                              <p:cond delay="11000"/>
                            </p:stCondLst>
                            <p:childTnLst>
                              <p:par>
                                <p:cTn id="31" presetID="10" presetClass="entr" presetSubtype="0"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Police Discretion</a:t>
            </a:r>
            <a:endParaRPr lang="en-AU" dirty="0"/>
          </a:p>
        </p:txBody>
      </p:sp>
      <p:sp>
        <p:nvSpPr>
          <p:cNvPr id="3" name="Content Placeholder 2"/>
          <p:cNvSpPr>
            <a:spLocks noGrp="1"/>
          </p:cNvSpPr>
          <p:nvPr>
            <p:ph sz="quarter" idx="1"/>
          </p:nvPr>
        </p:nvSpPr>
        <p:spPr/>
        <p:txBody>
          <a:bodyPr/>
          <a:lstStyle/>
          <a:p>
            <a:r>
              <a:rPr lang="en-US" dirty="0" smtClean="0"/>
              <a:t>When </a:t>
            </a:r>
            <a:r>
              <a:rPr lang="en-US" dirty="0"/>
              <a:t>a police officer makes a decision and uses discretion, they must ensure </a:t>
            </a:r>
            <a:r>
              <a:rPr lang="en-US" dirty="0" smtClean="0"/>
              <a:t>that:</a:t>
            </a:r>
          </a:p>
          <a:p>
            <a:pPr lvl="1"/>
            <a:r>
              <a:rPr lang="en-US" dirty="0" smtClean="0"/>
              <a:t> </a:t>
            </a:r>
            <a:r>
              <a:rPr lang="en-US" dirty="0"/>
              <a:t>the law is being applied with </a:t>
            </a:r>
            <a:r>
              <a:rPr lang="en-US" dirty="0" smtClean="0"/>
              <a:t>consistency</a:t>
            </a:r>
          </a:p>
          <a:p>
            <a:pPr lvl="1"/>
            <a:r>
              <a:rPr lang="en-US" dirty="0" smtClean="0"/>
              <a:t> </a:t>
            </a:r>
            <a:r>
              <a:rPr lang="en-US" dirty="0"/>
              <a:t>that their decision is not fuelled by their personal context and individual views, so they are not being biased. </a:t>
            </a:r>
            <a:endParaRPr lang="en-US" dirty="0" smtClean="0"/>
          </a:p>
          <a:p>
            <a:r>
              <a:rPr lang="en-US" dirty="0" smtClean="0"/>
              <a:t>Otherwise </a:t>
            </a:r>
            <a:r>
              <a:rPr lang="en-US" dirty="0"/>
              <a:t>police can be discriminatory and have the power to target specific groups when applying and enforcing the </a:t>
            </a:r>
            <a:r>
              <a:rPr lang="en-US" dirty="0" smtClean="0"/>
              <a:t>law.</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25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45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65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85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Police Discretion</a:t>
            </a:r>
            <a:endParaRPr lang="en-AU" dirty="0"/>
          </a:p>
        </p:txBody>
      </p:sp>
      <p:sp>
        <p:nvSpPr>
          <p:cNvPr id="3" name="Content Placeholder 2"/>
          <p:cNvSpPr>
            <a:spLocks noGrp="1"/>
          </p:cNvSpPr>
          <p:nvPr>
            <p:ph sz="quarter" idx="1"/>
          </p:nvPr>
        </p:nvSpPr>
        <p:spPr/>
        <p:txBody>
          <a:bodyPr>
            <a:normAutofit/>
          </a:bodyPr>
          <a:lstStyle/>
          <a:p>
            <a:r>
              <a:rPr lang="en-US" dirty="0"/>
              <a:t>Discretion allows </a:t>
            </a:r>
            <a:r>
              <a:rPr lang="en-US" dirty="0" smtClean="0"/>
              <a:t>for:</a:t>
            </a:r>
          </a:p>
          <a:p>
            <a:pPr lvl="1"/>
            <a:r>
              <a:rPr lang="en-US" dirty="0" smtClean="0"/>
              <a:t> </a:t>
            </a:r>
            <a:r>
              <a:rPr lang="en-US" dirty="0"/>
              <a:t>a certain amount of leniency and vagueness within the </a:t>
            </a:r>
            <a:r>
              <a:rPr lang="en-US" dirty="0" smtClean="0"/>
              <a:t>law.</a:t>
            </a:r>
          </a:p>
          <a:p>
            <a:r>
              <a:rPr lang="en-US" dirty="0" smtClean="0"/>
              <a:t>Allows </a:t>
            </a:r>
            <a:r>
              <a:rPr lang="en-US" dirty="0"/>
              <a:t>officers to apply what they believe to be the best response to each specific situation. </a:t>
            </a:r>
            <a:endParaRPr lang="en-US" dirty="0" smtClean="0"/>
          </a:p>
          <a:p>
            <a:r>
              <a:rPr lang="en-US" dirty="0" smtClean="0"/>
              <a:t>Because </a:t>
            </a:r>
            <a:r>
              <a:rPr lang="en-US" dirty="0"/>
              <a:t>every police officer is different, each officer’s response to a specific situation will vary.</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4500"/>
                            </p:stCondLst>
                            <p:childTnLst>
                              <p:par>
                                <p:cTn id="17" presetID="10" presetClass="entr" presetSubtype="0"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par>
                          <p:cTn id="20" fill="hold">
                            <p:stCondLst>
                              <p:cond delay="6500"/>
                            </p:stCondLst>
                            <p:childTnLst>
                              <p:par>
                                <p:cTn id="21" presetID="10"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74638"/>
            <a:ext cx="8286808" cy="1082660"/>
          </a:xfrm>
        </p:spPr>
        <p:txBody>
          <a:bodyPr>
            <a:normAutofit fontScale="90000"/>
          </a:bodyPr>
          <a:lstStyle/>
          <a:p>
            <a:r>
              <a:rPr lang="en-US" dirty="0" smtClean="0"/>
              <a:t>‘Cop Sacked for Hanging out Small Fines’</a:t>
            </a:r>
            <a:endParaRPr lang="en-AU" dirty="0"/>
          </a:p>
        </p:txBody>
      </p:sp>
      <p:sp>
        <p:nvSpPr>
          <p:cNvPr id="3" name="Content Placeholder 2"/>
          <p:cNvSpPr>
            <a:spLocks noGrp="1"/>
          </p:cNvSpPr>
          <p:nvPr>
            <p:ph sz="quarter" idx="1"/>
          </p:nvPr>
        </p:nvSpPr>
        <p:spPr>
          <a:xfrm>
            <a:off x="928662" y="1643050"/>
            <a:ext cx="7772400" cy="4572000"/>
          </a:xfrm>
        </p:spPr>
        <p:txBody>
          <a:bodyPr>
            <a:normAutofit/>
          </a:bodyPr>
          <a:lstStyle/>
          <a:p>
            <a:r>
              <a:rPr lang="en-US" dirty="0" smtClean="0"/>
              <a:t>Media </a:t>
            </a:r>
            <a:r>
              <a:rPr lang="en-US" dirty="0"/>
              <a:t>article </a:t>
            </a:r>
            <a:r>
              <a:rPr lang="en-US" dirty="0" smtClean="0"/>
              <a:t>from </a:t>
            </a:r>
            <a:r>
              <a:rPr lang="en-US" dirty="0"/>
              <a:t>the Sydney Morning Herald in November 2009</a:t>
            </a:r>
            <a:r>
              <a:rPr lang="en-US" dirty="0" smtClean="0"/>
              <a:t>.</a:t>
            </a:r>
          </a:p>
          <a:p>
            <a:r>
              <a:rPr lang="en-US" dirty="0" smtClean="0"/>
              <a:t> </a:t>
            </a:r>
            <a:r>
              <a:rPr lang="en-US" dirty="0"/>
              <a:t>The article details Sergeant Mark Astons’ excessive use of discretionary power to ‘let off’ individuals caught speeding. </a:t>
            </a:r>
            <a:endParaRPr lang="en-US" dirty="0" smtClean="0"/>
          </a:p>
          <a:p>
            <a:r>
              <a:rPr lang="en-US" dirty="0" smtClean="0"/>
              <a:t>Sergeant </a:t>
            </a:r>
            <a:r>
              <a:rPr lang="en-US" dirty="0"/>
              <a:t>Ashton was sacked from the Victorian Police department for his use of discretion. </a:t>
            </a:r>
            <a:endParaRPr lang="en-US" dirty="0" smtClean="0"/>
          </a:p>
          <a:p>
            <a:r>
              <a:rPr lang="en-AU" dirty="0" smtClean="0"/>
              <a:t>A </a:t>
            </a:r>
            <a:r>
              <a:rPr lang="en-AU" dirty="0"/>
              <a:t>police spokeswoman stated that "All police officers are entitled to use discretionary powers when handling speeding offences, whether that be through the issue of infringement notices, cautions or other form of lawful action”. </a:t>
            </a:r>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2650"/>
                            </p:stCondLst>
                            <p:childTnLst>
                              <p:par>
                                <p:cTn id="12" presetID="10"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par>
                          <p:cTn id="15" fill="hold">
                            <p:stCondLst>
                              <p:cond delay="4650"/>
                            </p:stCondLst>
                            <p:childTnLst>
                              <p:par>
                                <p:cTn id="16" presetID="10"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par>
                          <p:cTn id="19" fill="hold">
                            <p:stCondLst>
                              <p:cond delay="6650"/>
                            </p:stCondLst>
                            <p:childTnLst>
                              <p:par>
                                <p:cTn id="20" presetID="10" presetClass="entr" presetSubtype="0"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par>
                          <p:cTn id="23" fill="hold">
                            <p:stCondLst>
                              <p:cond delay="8650"/>
                            </p:stCondLst>
                            <p:childTnLst>
                              <p:par>
                                <p:cTn id="24" presetID="10" presetClass="entr" presetSubtype="0"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Police Discretion</a:t>
            </a:r>
            <a:endParaRPr lang="en-AU" dirty="0"/>
          </a:p>
        </p:txBody>
      </p:sp>
      <p:sp>
        <p:nvSpPr>
          <p:cNvPr id="3" name="Content Placeholder 2"/>
          <p:cNvSpPr>
            <a:spLocks noGrp="1"/>
          </p:cNvSpPr>
          <p:nvPr>
            <p:ph sz="quarter" idx="1"/>
          </p:nvPr>
        </p:nvSpPr>
        <p:spPr>
          <a:xfrm>
            <a:off x="457200" y="1600200"/>
            <a:ext cx="8229600" cy="4829196"/>
          </a:xfrm>
        </p:spPr>
        <p:txBody>
          <a:bodyPr>
            <a:normAutofit/>
          </a:bodyPr>
          <a:lstStyle/>
          <a:p>
            <a:r>
              <a:rPr lang="en-US" dirty="0"/>
              <a:t>Due to the use of discretion and the lack of police resources many smaller minor offences go </a:t>
            </a:r>
            <a:r>
              <a:rPr lang="en-US" dirty="0" smtClean="0"/>
              <a:t>unpunished</a:t>
            </a:r>
            <a:r>
              <a:rPr lang="en-US" dirty="0"/>
              <a:t>.</a:t>
            </a:r>
            <a:endParaRPr lang="en-US" dirty="0" smtClean="0"/>
          </a:p>
          <a:p>
            <a:r>
              <a:rPr lang="en-US" dirty="0"/>
              <a:t>M</a:t>
            </a:r>
            <a:r>
              <a:rPr lang="en-US" dirty="0" smtClean="0"/>
              <a:t>inor </a:t>
            </a:r>
            <a:r>
              <a:rPr lang="en-US" dirty="0"/>
              <a:t>offences are not posing a direct threat and harm to </a:t>
            </a:r>
            <a:r>
              <a:rPr lang="en-US" dirty="0" smtClean="0"/>
              <a:t>society </a:t>
            </a:r>
          </a:p>
          <a:p>
            <a:r>
              <a:rPr lang="en-US" dirty="0" smtClean="0"/>
              <a:t>Through the continued use of police discretion and the lack the lack of consistency and efficiency in the enforcement of the law that more dangerous and serious offences occur. </a:t>
            </a:r>
          </a:p>
          <a:p>
            <a:r>
              <a:rPr lang="en-US" dirty="0"/>
              <a:t>I</a:t>
            </a:r>
            <a:r>
              <a:rPr lang="en-US" dirty="0" smtClean="0"/>
              <a:t>f </a:t>
            </a:r>
            <a:r>
              <a:rPr lang="en-US" dirty="0"/>
              <a:t>police were to enforce every aspect of the law and not utilize their discretionary powers, the criminal justice system would not be able to handle it and </a:t>
            </a:r>
            <a:r>
              <a:rPr lang="en-AU" dirty="0"/>
              <a:t>police would not have the time to focus on the more dangerous and more serious </a:t>
            </a:r>
            <a:r>
              <a:rPr lang="en-AU" dirty="0" smtClean="0"/>
              <a:t>crimes. </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par>
                          <p:cTn id="19" fill="hold">
                            <p:stCondLst>
                              <p:cond delay="6000"/>
                            </p:stCondLst>
                            <p:childTnLst>
                              <p:par>
                                <p:cTn id="20" presetID="10" presetClass="entr" presetSubtype="0"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par>
                          <p:cTn id="23" fill="hold">
                            <p:stCondLst>
                              <p:cond delay="8000"/>
                            </p:stCondLst>
                            <p:childTnLst>
                              <p:par>
                                <p:cTn id="24" presetID="10" presetClass="entr" presetSubtype="0" fill="hold" nodeType="after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Police Discretion</a:t>
            </a:r>
            <a:endParaRPr lang="en-AU" dirty="0"/>
          </a:p>
        </p:txBody>
      </p:sp>
      <p:sp>
        <p:nvSpPr>
          <p:cNvPr id="3" name="Content Placeholder 2"/>
          <p:cNvSpPr>
            <a:spLocks noGrp="1"/>
          </p:cNvSpPr>
          <p:nvPr>
            <p:ph sz="quarter" idx="1"/>
          </p:nvPr>
        </p:nvSpPr>
        <p:spPr>
          <a:xfrm>
            <a:off x="457200" y="1600200"/>
            <a:ext cx="8229600" cy="4900634"/>
          </a:xfrm>
        </p:spPr>
        <p:txBody>
          <a:bodyPr>
            <a:normAutofit/>
          </a:bodyPr>
          <a:lstStyle/>
          <a:p>
            <a:r>
              <a:rPr lang="en-US" dirty="0" smtClean="0"/>
              <a:t>There are not enough resources, including:</a:t>
            </a:r>
          </a:p>
          <a:p>
            <a:pPr lvl="1"/>
            <a:r>
              <a:rPr lang="en-AU" dirty="0" smtClean="0"/>
              <a:t>Police</a:t>
            </a:r>
          </a:p>
          <a:p>
            <a:pPr lvl="1"/>
            <a:r>
              <a:rPr lang="en-AU" dirty="0" smtClean="0"/>
              <a:t>Jails</a:t>
            </a:r>
          </a:p>
          <a:p>
            <a:pPr lvl="1"/>
            <a:r>
              <a:rPr lang="en-AU" dirty="0" smtClean="0"/>
              <a:t>Courts</a:t>
            </a:r>
          </a:p>
          <a:p>
            <a:pPr lvl="1"/>
            <a:r>
              <a:rPr lang="en-AU" dirty="0" smtClean="0"/>
              <a:t>Prisons</a:t>
            </a:r>
            <a:r>
              <a:rPr lang="en-AU" dirty="0" smtClean="0"/>
              <a:t>,</a:t>
            </a:r>
            <a:r>
              <a:rPr lang="en-AU" dirty="0" smtClean="0"/>
              <a:t> </a:t>
            </a:r>
            <a:r>
              <a:rPr lang="en-AU" dirty="0" smtClean="0"/>
              <a:t>available to govern every aspect of the law </a:t>
            </a:r>
          </a:p>
          <a:p>
            <a:r>
              <a:rPr lang="en-AU" dirty="0" smtClean="0"/>
              <a:t>Discretion enables </a:t>
            </a:r>
            <a:r>
              <a:rPr lang="en-AU" dirty="0" smtClean="0"/>
              <a:t>police to focus on the more serious crimes</a:t>
            </a:r>
          </a:p>
          <a:p>
            <a:r>
              <a:rPr lang="en-AU" dirty="0" smtClean="0"/>
              <a:t>The use of discretion c</a:t>
            </a:r>
            <a:r>
              <a:rPr lang="en-AU" dirty="0" smtClean="0"/>
              <a:t>an </a:t>
            </a:r>
            <a:r>
              <a:rPr lang="en-AU" dirty="0" smtClean="0"/>
              <a:t>be seen by individuals as not achieving justice within society as the law is not being consistently and thoroughly regulated. </a:t>
            </a:r>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70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par>
                          <p:cTn id="26" fill="hold">
                            <p:stCondLst>
                              <p:cond delay="9000"/>
                            </p:stCondLst>
                            <p:childTnLst>
                              <p:par>
                                <p:cTn id="27" presetID="10"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2000"/>
                                        <p:tgtEl>
                                          <p:spTgt spid="3">
                                            <p:txEl>
                                              <p:pRg st="4" end="4"/>
                                            </p:txEl>
                                          </p:spTgt>
                                        </p:tgtEl>
                                      </p:cBhvr>
                                    </p:animEffect>
                                  </p:childTnLst>
                                </p:cTn>
                              </p:par>
                            </p:childTnLst>
                          </p:cTn>
                        </p:par>
                        <p:par>
                          <p:cTn id="30" fill="hold">
                            <p:stCondLst>
                              <p:cond delay="11000"/>
                            </p:stCondLst>
                            <p:childTnLst>
                              <p:par>
                                <p:cTn id="31" presetID="10" presetClass="entr" presetSubtype="0"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2000"/>
                                        <p:tgtEl>
                                          <p:spTgt spid="3">
                                            <p:txEl>
                                              <p:pRg st="5" end="5"/>
                                            </p:txEl>
                                          </p:spTgt>
                                        </p:tgtEl>
                                      </p:cBhvr>
                                    </p:animEffect>
                                  </p:childTnLst>
                                </p:cTn>
                              </p:par>
                            </p:childTnLst>
                          </p:cTn>
                        </p:par>
                        <p:par>
                          <p:cTn id="34" fill="hold">
                            <p:stCondLst>
                              <p:cond delay="13000"/>
                            </p:stCondLst>
                            <p:childTnLst>
                              <p:par>
                                <p:cTn id="35" presetID="10"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Discretion</a:t>
            </a:r>
            <a:endParaRPr lang="en-AU" dirty="0"/>
          </a:p>
        </p:txBody>
      </p:sp>
      <p:sp>
        <p:nvSpPr>
          <p:cNvPr id="3" name="Content Placeholder 2"/>
          <p:cNvSpPr>
            <a:spLocks noGrp="1"/>
          </p:cNvSpPr>
          <p:nvPr>
            <p:ph sz="quarter" idx="1"/>
          </p:nvPr>
        </p:nvSpPr>
        <p:spPr/>
        <p:txBody>
          <a:bodyPr/>
          <a:lstStyle/>
          <a:p>
            <a:r>
              <a:rPr lang="en-US" dirty="0"/>
              <a:t>Discretion has both positive and negative influences on the law and its effectiveness for achieving justice for both the individual and society. </a:t>
            </a:r>
            <a:endParaRPr lang="en-US" dirty="0" smtClean="0"/>
          </a:p>
          <a:p>
            <a:r>
              <a:rPr lang="en-US" dirty="0" smtClean="0"/>
              <a:t>Through </a:t>
            </a:r>
            <a:r>
              <a:rPr lang="en-US" dirty="0"/>
              <a:t>the correct use of </a:t>
            </a:r>
            <a:r>
              <a:rPr lang="en-US" dirty="0" smtClean="0"/>
              <a:t>discretion in </a:t>
            </a:r>
            <a:r>
              <a:rPr lang="en-US" dirty="0"/>
              <a:t>the criminal justice system, the law and its effectiveness for achieving justice can be thoroughly achieved.</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0"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par>
                          <p:cTn id="13" fill="hold">
                            <p:stCondLst>
                              <p:cond delay="7000"/>
                            </p:stCondLst>
                            <p:childTnLst>
                              <p:par>
                                <p:cTn id="14" presetID="10" presetClass="entr" presetSubtype="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457200" y="1500174"/>
            <a:ext cx="8229600" cy="1470025"/>
          </a:xfrm>
        </p:spPr>
        <p:txBody>
          <a:bodyPr/>
          <a:lstStyle/>
          <a:p>
            <a:r>
              <a:rPr lang="en-US" dirty="0" smtClean="0"/>
              <a:t>Thank you </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1"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par>
                          <p:cTn id="10" fill="hold">
                            <p:stCondLst>
                              <p:cond delay="360"/>
                            </p:stCondLst>
                            <p:childTnLst>
                              <p:par>
                                <p:cTn id="11" presetID="28" presetClass="emph" presetSubtype="0" fill="hold" grpId="2" nodeType="afterEffect">
                                  <p:stCondLst>
                                    <p:cond delay="0"/>
                                  </p:stCondLst>
                                  <p:iterate type="lt">
                                    <p:tmPct val="10000"/>
                                  </p:iterate>
                                  <p:childTnLst>
                                    <p:animClr clrSpc="rgb">
                                      <p:cBhvr override="childStyle">
                                        <p:cTn id="12" dur="500" fill="hold"/>
                                        <p:tgtEl>
                                          <p:spTgt spid="3"/>
                                        </p:tgtEl>
                                        <p:attrNameLst>
                                          <p:attrName>style.color</p:attrName>
                                        </p:attrNameLst>
                                      </p:cBhvr>
                                      <p:to>
                                        <a:schemeClr val="accent2"/>
                                      </p:to>
                                    </p:animClr>
                                    <p:animClr clrSpc="rgb">
                                      <p:cBhvr>
                                        <p:cTn id="13" dur="500" fill="hold"/>
                                        <p:tgtEl>
                                          <p:spTgt spid="3"/>
                                        </p:tgtEl>
                                        <p:attrNameLst>
                                          <p:attrName>fillcolor</p:attrName>
                                        </p:attrNameLst>
                                      </p:cBhvr>
                                      <p:to>
                                        <a:schemeClr val="accent2"/>
                                      </p:to>
                                    </p:animClr>
                                    <p:set>
                                      <p:cBhvr>
                                        <p:cTn id="14" dur="500" fill="hold"/>
                                        <p:tgtEl>
                                          <p:spTgt spid="3"/>
                                        </p:tgtEl>
                                        <p:attrNameLst>
                                          <p:attrName>fill.type</p:attrName>
                                        </p:attrNameLst>
                                      </p:cBhvr>
                                      <p:to>
                                        <p:strVal val="solid"/>
                                      </p:to>
                                    </p:set>
                                    <p:anim to="1.5" calcmode="lin" valueType="num">
                                      <p:cBhvr override="childStyle">
                                        <p:cTn id="15" dur="500" fill="hold"/>
                                        <p:tgtEl>
                                          <p:spTgt spid="3"/>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3"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Discretion</a:t>
            </a:r>
            <a:endParaRPr lang="en-AU" dirty="0"/>
          </a:p>
        </p:txBody>
      </p:sp>
      <p:sp>
        <p:nvSpPr>
          <p:cNvPr id="3" name="Content Placeholder 2"/>
          <p:cNvSpPr>
            <a:spLocks noGrp="1"/>
          </p:cNvSpPr>
          <p:nvPr>
            <p:ph sz="quarter" idx="1"/>
          </p:nvPr>
        </p:nvSpPr>
        <p:spPr/>
        <p:txBody>
          <a:bodyPr>
            <a:normAutofit/>
          </a:bodyPr>
          <a:lstStyle/>
          <a:p>
            <a:r>
              <a:rPr lang="en-AU" dirty="0"/>
              <a:t>Discretion is the power or right to make official decisions and judgements, whilst using professional reason, to choose from among acceptable alternatives. </a:t>
            </a:r>
            <a:endParaRPr lang="en-AU" dirty="0" smtClean="0"/>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450"/>
                            </p:stCondLst>
                            <p:childTnLst>
                              <p:par>
                                <p:cTn id="12" presetID="10"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Abuse of Discretion</a:t>
            </a:r>
            <a:endParaRPr lang="en-AU" dirty="0"/>
          </a:p>
        </p:txBody>
      </p:sp>
      <p:sp>
        <p:nvSpPr>
          <p:cNvPr id="3" name="Content Placeholder 2"/>
          <p:cNvSpPr>
            <a:spLocks noGrp="1"/>
          </p:cNvSpPr>
          <p:nvPr>
            <p:ph sz="quarter" idx="1"/>
          </p:nvPr>
        </p:nvSpPr>
        <p:spPr/>
        <p:txBody>
          <a:bodyPr>
            <a:normAutofit/>
          </a:bodyPr>
          <a:lstStyle/>
          <a:p>
            <a:r>
              <a:rPr lang="en-AU" dirty="0" smtClean="0"/>
              <a:t>An abuse of discretion occurs when a decision made is:</a:t>
            </a:r>
          </a:p>
          <a:p>
            <a:pPr lvl="1"/>
            <a:r>
              <a:rPr lang="en-AU" dirty="0" smtClean="0"/>
              <a:t> unacceptable</a:t>
            </a:r>
          </a:p>
          <a:p>
            <a:pPr lvl="1"/>
            <a:r>
              <a:rPr lang="en-AU" dirty="0" smtClean="0"/>
              <a:t>does not achieve justice for both the individual and society. </a:t>
            </a:r>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Unacceptable Decision</a:t>
            </a:r>
            <a:endParaRPr lang="en-AU" dirty="0"/>
          </a:p>
        </p:txBody>
      </p:sp>
      <p:sp>
        <p:nvSpPr>
          <p:cNvPr id="3" name="Content Placeholder 2"/>
          <p:cNvSpPr>
            <a:spLocks noGrp="1"/>
          </p:cNvSpPr>
          <p:nvPr>
            <p:ph sz="quarter" idx="1"/>
          </p:nvPr>
        </p:nvSpPr>
        <p:spPr/>
        <p:txBody>
          <a:bodyPr/>
          <a:lstStyle/>
          <a:p>
            <a:r>
              <a:rPr lang="en-AU" dirty="0"/>
              <a:t>A decision can be unacceptable </a:t>
            </a:r>
            <a:r>
              <a:rPr lang="en-AU" dirty="0" smtClean="0"/>
              <a:t>because: </a:t>
            </a:r>
          </a:p>
          <a:p>
            <a:pPr lvl="1"/>
            <a:r>
              <a:rPr lang="en-AU" dirty="0" smtClean="0"/>
              <a:t>it </a:t>
            </a:r>
            <a:r>
              <a:rPr lang="en-AU" dirty="0"/>
              <a:t>does not support the specific facts of the </a:t>
            </a:r>
            <a:r>
              <a:rPr lang="en-AU" dirty="0" smtClean="0"/>
              <a:t>situation </a:t>
            </a:r>
          </a:p>
          <a:p>
            <a:pPr lvl="1"/>
            <a:r>
              <a:rPr lang="en-AU" dirty="0" smtClean="0"/>
              <a:t>because </a:t>
            </a:r>
            <a:r>
              <a:rPr lang="en-AU" dirty="0"/>
              <a:t>it is </a:t>
            </a:r>
            <a:r>
              <a:rPr lang="en-AU" dirty="0" smtClean="0"/>
              <a:t>arbitrary</a:t>
            </a:r>
          </a:p>
          <a:p>
            <a:pPr lvl="1"/>
            <a:r>
              <a:rPr lang="en-AU" dirty="0" smtClean="0"/>
              <a:t>because </a:t>
            </a:r>
            <a:r>
              <a:rPr lang="en-AU" dirty="0"/>
              <a:t>it goes beyond the binding constraints of certain legal measures, including legislation such as the </a:t>
            </a:r>
            <a:r>
              <a:rPr lang="en-AU" i="1" dirty="0"/>
              <a:t>Crimes Act 1901</a:t>
            </a:r>
            <a:r>
              <a:rPr lang="en-AU" dirty="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70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Judicial and Police Discretion</a:t>
            </a:r>
            <a:endParaRPr lang="en-AU" dirty="0"/>
          </a:p>
        </p:txBody>
      </p:sp>
      <p:sp>
        <p:nvSpPr>
          <p:cNvPr id="3" name="Content Placeholder 2"/>
          <p:cNvSpPr>
            <a:spLocks noGrp="1"/>
          </p:cNvSpPr>
          <p:nvPr>
            <p:ph sz="quarter" idx="1"/>
          </p:nvPr>
        </p:nvSpPr>
        <p:spPr/>
        <p:txBody>
          <a:bodyPr/>
          <a:lstStyle/>
          <a:p>
            <a:r>
              <a:rPr lang="en-AU" dirty="0" smtClean="0"/>
              <a:t>Judicial discretion is the freedom judges have to decide legal matters, using their professional judgement, within the bounds of law and fact.</a:t>
            </a:r>
          </a:p>
          <a:p>
            <a:r>
              <a:rPr lang="en-AU" dirty="0"/>
              <a:t>P</a:t>
            </a:r>
            <a:r>
              <a:rPr lang="en-AU" dirty="0" smtClean="0"/>
              <a:t>olice discretion is the flexibility officers have in dealing with certain situations they encounter. </a:t>
            </a:r>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3600"/>
                            </p:stCondLst>
                            <p:childTnLst>
                              <p:par>
                                <p:cTn id="12" presetID="10"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par>
                          <p:cTn id="15" fill="hold">
                            <p:stCondLst>
                              <p:cond delay="5600"/>
                            </p:stCondLst>
                            <p:childTnLst>
                              <p:par>
                                <p:cTn id="16" presetID="10"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Judicial Discretion</a:t>
            </a:r>
            <a:endParaRPr lang="en-AU" dirty="0"/>
          </a:p>
        </p:txBody>
      </p:sp>
      <p:sp>
        <p:nvSpPr>
          <p:cNvPr id="3" name="Content Placeholder 2"/>
          <p:cNvSpPr>
            <a:spLocks noGrp="1"/>
          </p:cNvSpPr>
          <p:nvPr>
            <p:ph sz="quarter" idx="1"/>
          </p:nvPr>
        </p:nvSpPr>
        <p:spPr/>
        <p:txBody>
          <a:bodyPr/>
          <a:lstStyle/>
          <a:p>
            <a:r>
              <a:rPr lang="en-AU" dirty="0"/>
              <a:t>The judiciary has the freedom to exercise a certain amount of discretionary power when making legal decisions; </a:t>
            </a:r>
            <a:endParaRPr lang="en-AU" dirty="0" smtClean="0"/>
          </a:p>
          <a:p>
            <a:pPr lvl="1"/>
            <a:r>
              <a:rPr lang="en-AU" dirty="0" smtClean="0"/>
              <a:t>they </a:t>
            </a:r>
            <a:r>
              <a:rPr lang="en-AU" dirty="0"/>
              <a:t>must take into account the specific facts of each case </a:t>
            </a:r>
          </a:p>
          <a:p>
            <a:pPr lvl="1"/>
            <a:r>
              <a:rPr lang="en-AU" dirty="0" smtClean="0"/>
              <a:t>determine </a:t>
            </a:r>
            <a:r>
              <a:rPr lang="en-AU" dirty="0"/>
              <a:t>the most suited outcome.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par>
                          <p:cTn id="19" fill="hold">
                            <p:stCondLst>
                              <p:cond delay="5000"/>
                            </p:stCondLst>
                            <p:childTnLst>
                              <p:par>
                                <p:cTn id="20" presetID="10" presetClass="entr" presetSubtype="0"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of Judicial Discretion</a:t>
            </a:r>
            <a:endParaRPr lang="en-AU" dirty="0"/>
          </a:p>
        </p:txBody>
      </p:sp>
      <p:sp>
        <p:nvSpPr>
          <p:cNvPr id="3" name="Content Placeholder 2"/>
          <p:cNvSpPr>
            <a:spLocks noGrp="1"/>
          </p:cNvSpPr>
          <p:nvPr>
            <p:ph sz="quarter" idx="1"/>
          </p:nvPr>
        </p:nvSpPr>
        <p:spPr/>
        <p:txBody>
          <a:bodyPr>
            <a:normAutofit/>
          </a:bodyPr>
          <a:lstStyle/>
          <a:p>
            <a:r>
              <a:rPr lang="en-AU" dirty="0"/>
              <a:t>P</a:t>
            </a:r>
            <a:r>
              <a:rPr lang="en-AU" dirty="0" smtClean="0"/>
              <a:t>recedents </a:t>
            </a:r>
            <a:r>
              <a:rPr lang="en-AU" dirty="0"/>
              <a:t>set by previous cases in higher </a:t>
            </a:r>
            <a:r>
              <a:rPr lang="en-AU" dirty="0" smtClean="0"/>
              <a:t>courts </a:t>
            </a:r>
          </a:p>
          <a:p>
            <a:r>
              <a:rPr lang="en-AU" dirty="0"/>
              <a:t>S</a:t>
            </a:r>
            <a:r>
              <a:rPr lang="en-AU" dirty="0" smtClean="0"/>
              <a:t>pecific </a:t>
            </a:r>
            <a:r>
              <a:rPr lang="en-AU" dirty="0"/>
              <a:t>judicial </a:t>
            </a:r>
            <a:r>
              <a:rPr lang="en-AU" dirty="0" smtClean="0"/>
              <a:t>guidelines</a:t>
            </a:r>
          </a:p>
          <a:p>
            <a:r>
              <a:rPr lang="en-AU" dirty="0" smtClean="0"/>
              <a:t>Maximum penalties</a:t>
            </a:r>
          </a:p>
          <a:p>
            <a:r>
              <a:rPr lang="en-AU" dirty="0" smtClean="0"/>
              <a:t>Mandatory </a:t>
            </a:r>
            <a:r>
              <a:rPr lang="en-AU" dirty="0"/>
              <a:t>sentencing; in which the judges have no discretionary power at all, </a:t>
            </a:r>
            <a:endParaRPr lang="en-AU" dirty="0" smtClean="0"/>
          </a:p>
          <a:p>
            <a:r>
              <a:rPr lang="en-AU" dirty="0" smtClean="0"/>
              <a:t>the Constitution</a:t>
            </a:r>
          </a:p>
          <a:p>
            <a:r>
              <a:rPr lang="en-AU" dirty="0" smtClean="0"/>
              <a:t>Legislation:</a:t>
            </a:r>
          </a:p>
          <a:p>
            <a:pPr lvl="1"/>
            <a:r>
              <a:rPr lang="en-AU" i="1" dirty="0" smtClean="0"/>
              <a:t>Crimes Act 1901, </a:t>
            </a:r>
            <a:r>
              <a:rPr lang="en-US" i="1" dirty="0" smtClean="0"/>
              <a:t>Crimes (Sentencing Procedure) Act 1999 (NSW)</a:t>
            </a:r>
          </a:p>
          <a:p>
            <a:pPr lvl="1"/>
            <a:r>
              <a:rPr lang="en-US" i="1" dirty="0" smtClean="0"/>
              <a:t>The Criminal Procedures Amendment Act 1986</a:t>
            </a:r>
          </a:p>
          <a:p>
            <a:pPr lvl="1"/>
            <a:r>
              <a:rPr lang="en-US" i="1" dirty="0" smtClean="0"/>
              <a:t>Crimes Amendment (Mandatory Life Sentences) Act 1996 (NSW)</a:t>
            </a:r>
            <a:r>
              <a:rPr lang="en-AU" dirty="0" smtClean="0"/>
              <a:t>. </a:t>
            </a:r>
          </a:p>
          <a:p>
            <a:endParaRPr lang="en-AU"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2000"/>
                                        <p:tgtEl>
                                          <p:spTgt spid="3">
                                            <p:txEl>
                                              <p:pRg st="0" end="0"/>
                                            </p:txEl>
                                          </p:spTgt>
                                        </p:tgtEl>
                                      </p:cBhvr>
                                    </p:animEffect>
                                  </p:childTnLst>
                                </p:cTn>
                              </p:par>
                            </p:childTnLst>
                          </p:cTn>
                        </p:par>
                        <p:par>
                          <p:cTn id="25" fill="hold">
                            <p:stCondLst>
                              <p:cond delay="4000"/>
                            </p:stCondLst>
                            <p:childTnLst>
                              <p:par>
                                <p:cTn id="26" presetID="10" presetClass="entr" presetSubtype="0" fill="hold"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2000"/>
                                        <p:tgtEl>
                                          <p:spTgt spid="3">
                                            <p:txEl>
                                              <p:pRg st="1" end="1"/>
                                            </p:txEl>
                                          </p:spTgt>
                                        </p:tgtEl>
                                      </p:cBhvr>
                                    </p:animEffect>
                                  </p:childTnLst>
                                </p:cTn>
                              </p:par>
                            </p:childTnLst>
                          </p:cTn>
                        </p:par>
                        <p:par>
                          <p:cTn id="29" fill="hold">
                            <p:stCondLst>
                              <p:cond delay="6000"/>
                            </p:stCondLst>
                            <p:childTnLst>
                              <p:par>
                                <p:cTn id="30" presetID="10" presetClass="entr" presetSubtype="0" fill="hold"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2000"/>
                                        <p:tgtEl>
                                          <p:spTgt spid="3">
                                            <p:txEl>
                                              <p:pRg st="2" end="2"/>
                                            </p:txEl>
                                          </p:spTgt>
                                        </p:tgtEl>
                                      </p:cBhvr>
                                    </p:animEffect>
                                  </p:childTnLst>
                                </p:cTn>
                              </p:par>
                            </p:childTnLst>
                          </p:cTn>
                        </p:par>
                        <p:par>
                          <p:cTn id="33" fill="hold">
                            <p:stCondLst>
                              <p:cond delay="8000"/>
                            </p:stCondLst>
                            <p:childTnLst>
                              <p:par>
                                <p:cTn id="34" presetID="10" presetClass="entr" presetSubtype="0" fill="hold" nodeType="after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2000"/>
                                        <p:tgtEl>
                                          <p:spTgt spid="3">
                                            <p:txEl>
                                              <p:pRg st="3" end="3"/>
                                            </p:txEl>
                                          </p:spTgt>
                                        </p:tgtEl>
                                      </p:cBhvr>
                                    </p:animEffect>
                                  </p:childTnLst>
                                </p:cTn>
                              </p:par>
                            </p:childTnLst>
                          </p:cTn>
                        </p:par>
                        <p:par>
                          <p:cTn id="37" fill="hold">
                            <p:stCondLst>
                              <p:cond delay="10000"/>
                            </p:stCondLst>
                            <p:childTnLst>
                              <p:par>
                                <p:cTn id="38" presetID="10" presetClass="entr" presetSubtype="0" fill="hold" nodeType="after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2000"/>
                                        <p:tgtEl>
                                          <p:spTgt spid="3">
                                            <p:txEl>
                                              <p:pRg st="4" end="4"/>
                                            </p:txEl>
                                          </p:spTgt>
                                        </p:tgtEl>
                                      </p:cBhvr>
                                    </p:animEffect>
                                  </p:childTnLst>
                                </p:cTn>
                              </p:par>
                            </p:childTnLst>
                          </p:cTn>
                        </p:par>
                        <p:par>
                          <p:cTn id="41" fill="hold">
                            <p:stCondLst>
                              <p:cond delay="12000"/>
                            </p:stCondLst>
                            <p:childTnLst>
                              <p:par>
                                <p:cTn id="42" presetID="10" presetClass="entr" presetSubtype="0" fill="hold" nodeType="after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2000"/>
                                        <p:tgtEl>
                                          <p:spTgt spid="3">
                                            <p:txEl>
                                              <p:pRg st="5" end="5"/>
                                            </p:txEl>
                                          </p:spTgt>
                                        </p:tgtEl>
                                      </p:cBhvr>
                                    </p:animEffect>
                                  </p:childTnLst>
                                </p:cTn>
                              </p:par>
                            </p:childTnLst>
                          </p:cTn>
                        </p:par>
                        <p:par>
                          <p:cTn id="45" fill="hold">
                            <p:stCondLst>
                              <p:cond delay="14000"/>
                            </p:stCondLst>
                            <p:childTnLst>
                              <p:par>
                                <p:cTn id="46" presetID="10" presetClass="entr" presetSubtype="0" fill="hold" nodeType="after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2000"/>
                                        <p:tgtEl>
                                          <p:spTgt spid="3">
                                            <p:txEl>
                                              <p:pRg st="6" end="6"/>
                                            </p:txEl>
                                          </p:spTgt>
                                        </p:tgtEl>
                                      </p:cBhvr>
                                    </p:animEffect>
                                  </p:childTnLst>
                                </p:cTn>
                              </p:par>
                            </p:childTnLst>
                          </p:cTn>
                        </p:par>
                        <p:par>
                          <p:cTn id="49" fill="hold">
                            <p:stCondLst>
                              <p:cond delay="16000"/>
                            </p:stCondLst>
                            <p:childTnLst>
                              <p:par>
                                <p:cTn id="50" presetID="10" presetClass="entr" presetSubtype="0" fill="hold" nodeType="after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2000"/>
                                        <p:tgtEl>
                                          <p:spTgt spid="3">
                                            <p:txEl>
                                              <p:pRg st="7" end="7"/>
                                            </p:txEl>
                                          </p:spTgt>
                                        </p:tgtEl>
                                      </p:cBhvr>
                                    </p:animEffect>
                                  </p:childTnLst>
                                </p:cTn>
                              </p:par>
                            </p:childTnLst>
                          </p:cTn>
                        </p:par>
                        <p:par>
                          <p:cTn id="53" fill="hold">
                            <p:stCondLst>
                              <p:cond delay="18000"/>
                            </p:stCondLst>
                            <p:childTnLst>
                              <p:par>
                                <p:cTn id="54" presetID="10" presetClass="entr" presetSubtype="0" fill="hold" nodeType="after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i="1" dirty="0" smtClean="0"/>
              <a:t>Case: R </a:t>
            </a:r>
            <a:r>
              <a:rPr lang="en-AU" i="1" dirty="0"/>
              <a:t>v Dawes </a:t>
            </a:r>
            <a:endParaRPr lang="en-AU" dirty="0"/>
          </a:p>
        </p:txBody>
      </p:sp>
      <p:sp>
        <p:nvSpPr>
          <p:cNvPr id="3" name="Content Placeholder 2"/>
          <p:cNvSpPr>
            <a:spLocks noGrp="1"/>
          </p:cNvSpPr>
          <p:nvPr>
            <p:ph sz="quarter" idx="1"/>
          </p:nvPr>
        </p:nvSpPr>
        <p:spPr>
          <a:xfrm>
            <a:off x="457200" y="1428736"/>
            <a:ext cx="8229600" cy="5072098"/>
          </a:xfrm>
        </p:spPr>
        <p:txBody>
          <a:bodyPr>
            <a:noAutofit/>
          </a:bodyPr>
          <a:lstStyle/>
          <a:p>
            <a:r>
              <a:rPr lang="en-US" sz="2300" dirty="0" smtClean="0"/>
              <a:t>Daniella Dawes </a:t>
            </a:r>
            <a:r>
              <a:rPr lang="en-AU" sz="2300" dirty="0" smtClean="0"/>
              <a:t>charged </a:t>
            </a:r>
            <a:r>
              <a:rPr lang="en-AU" sz="2300" dirty="0"/>
              <a:t>with the murder of her 10 year old son who suffered from severe autism; however Daniella suffered from severe mental illness. </a:t>
            </a:r>
            <a:endParaRPr lang="en-AU" sz="2300" dirty="0" smtClean="0"/>
          </a:p>
          <a:p>
            <a:r>
              <a:rPr lang="en-US" sz="2300" dirty="0" smtClean="0"/>
              <a:t>Initially on trial for murder</a:t>
            </a:r>
          </a:p>
          <a:p>
            <a:r>
              <a:rPr lang="en-US" sz="2300" dirty="0" smtClean="0"/>
              <a:t>Crown appealed  to Criminal Court of Appeal</a:t>
            </a:r>
          </a:p>
          <a:p>
            <a:r>
              <a:rPr lang="en-US" sz="2300" dirty="0" smtClean="0"/>
              <a:t>Pled guilty for manslaughter </a:t>
            </a:r>
          </a:p>
          <a:p>
            <a:r>
              <a:rPr lang="en-AU" sz="2300" dirty="0">
                <a:solidFill>
                  <a:srgbClr val="000000"/>
                </a:solidFill>
                <a:ea typeface="Calibri"/>
                <a:cs typeface="Times New Roman"/>
              </a:rPr>
              <a:t>basis of her plea was on the ground of ‘substantial impairment of her capacity by reason of an abnormality of mind arising from an underlying condition’, she had a major depressive illness </a:t>
            </a:r>
            <a:endParaRPr lang="en-US" sz="2300" dirty="0" smtClean="0"/>
          </a:p>
          <a:p>
            <a:r>
              <a:rPr lang="en-US" sz="2300" dirty="0" smtClean="0"/>
              <a:t>Sentenced to a five year good </a:t>
            </a:r>
            <a:r>
              <a:rPr lang="en-AU" sz="2300" dirty="0" smtClean="0"/>
              <a:t>behaviour</a:t>
            </a:r>
            <a:r>
              <a:rPr lang="en-US" sz="2300" dirty="0" smtClean="0"/>
              <a:t> bond</a:t>
            </a:r>
          </a:p>
          <a:p>
            <a:r>
              <a:rPr lang="en-US" sz="2300" dirty="0" smtClean="0"/>
              <a:t>Judge </a:t>
            </a:r>
            <a:r>
              <a:rPr lang="en-AU" sz="2300" dirty="0"/>
              <a:t>judge took into consideration the specific circumstances of Daniella’s situation and used his discretionary power to substantially lower Daniella’s sentence.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par>
                          <p:cTn id="22" fill="hold">
                            <p:stCondLst>
                              <p:cond delay="7000"/>
                            </p:stCondLst>
                            <p:childTnLst>
                              <p:par>
                                <p:cTn id="23" presetID="10" presetClass="entr" presetSubtype="0"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par>
                          <p:cTn id="26" fill="hold">
                            <p:stCondLst>
                              <p:cond delay="9000"/>
                            </p:stCondLst>
                            <p:childTnLst>
                              <p:par>
                                <p:cTn id="27" presetID="10" presetClass="entr" presetSubtype="0"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2000"/>
                                        <p:tgtEl>
                                          <p:spTgt spid="3">
                                            <p:txEl>
                                              <p:pRg st="4" end="4"/>
                                            </p:txEl>
                                          </p:spTgt>
                                        </p:tgtEl>
                                      </p:cBhvr>
                                    </p:animEffect>
                                  </p:childTnLst>
                                </p:cTn>
                              </p:par>
                            </p:childTnLst>
                          </p:cTn>
                        </p:par>
                        <p:par>
                          <p:cTn id="30" fill="hold">
                            <p:stCondLst>
                              <p:cond delay="11000"/>
                            </p:stCondLst>
                            <p:childTnLst>
                              <p:par>
                                <p:cTn id="31" presetID="10" presetClass="entr" presetSubtype="0" fill="hold"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2000"/>
                                        <p:tgtEl>
                                          <p:spTgt spid="3">
                                            <p:txEl>
                                              <p:pRg st="5" end="5"/>
                                            </p:txEl>
                                          </p:spTgt>
                                        </p:tgtEl>
                                      </p:cBhvr>
                                    </p:animEffect>
                                  </p:childTnLst>
                                </p:cTn>
                              </p:par>
                            </p:childTnLst>
                          </p:cTn>
                        </p:par>
                        <p:par>
                          <p:cTn id="34" fill="hold">
                            <p:stCondLst>
                              <p:cond delay="13000"/>
                            </p:stCondLst>
                            <p:childTnLst>
                              <p:par>
                                <p:cTn id="35" presetID="10" presetClass="entr" presetSubtype="0"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Police Discretion</a:t>
            </a:r>
            <a:endParaRPr lang="en-AU" dirty="0"/>
          </a:p>
        </p:txBody>
      </p:sp>
      <p:sp>
        <p:nvSpPr>
          <p:cNvPr id="3" name="Content Placeholder 2"/>
          <p:cNvSpPr>
            <a:spLocks noGrp="1"/>
          </p:cNvSpPr>
          <p:nvPr>
            <p:ph sz="quarter" idx="1"/>
          </p:nvPr>
        </p:nvSpPr>
        <p:spPr/>
        <p:txBody>
          <a:bodyPr>
            <a:normAutofit/>
          </a:bodyPr>
          <a:lstStyle/>
          <a:p>
            <a:r>
              <a:rPr lang="en-US" dirty="0" smtClean="0"/>
              <a:t>Police </a:t>
            </a:r>
            <a:r>
              <a:rPr lang="en-US" dirty="0"/>
              <a:t>have the power and freedom to exercise a certain degree of discretion. </a:t>
            </a:r>
            <a:endParaRPr lang="en-US" dirty="0" smtClean="0"/>
          </a:p>
          <a:p>
            <a:r>
              <a:rPr lang="en-US" dirty="0" smtClean="0"/>
              <a:t>Police </a:t>
            </a:r>
            <a:r>
              <a:rPr lang="en-US" dirty="0"/>
              <a:t>have the choice to enforce certain laws and how these laws will be </a:t>
            </a:r>
            <a:r>
              <a:rPr lang="en-US" dirty="0" smtClean="0"/>
              <a:t>enforced.</a:t>
            </a:r>
          </a:p>
          <a:p>
            <a:endParaRPr lang="en-A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227</TotalTime>
  <Words>892</Words>
  <Application>Microsoft Office PowerPoint</Application>
  <PresentationFormat>On-screen Show (4:3)</PresentationFormat>
  <Paragraphs>95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Discretion</vt:lpstr>
      <vt:lpstr>Discretion</vt:lpstr>
      <vt:lpstr>Abuse of Discretion</vt:lpstr>
      <vt:lpstr>Unacceptable Decision</vt:lpstr>
      <vt:lpstr>Judicial and Police Discretion</vt:lpstr>
      <vt:lpstr>Judicial Discretion</vt:lpstr>
      <vt:lpstr>Limits of Judicial Discretion</vt:lpstr>
      <vt:lpstr>Case: R v Dawes </vt:lpstr>
      <vt:lpstr>Police Discretion</vt:lpstr>
      <vt:lpstr>Limits of Police Discretion</vt:lpstr>
      <vt:lpstr>Limits of Police Discretion</vt:lpstr>
      <vt:lpstr>Discretion</vt:lpstr>
      <vt:lpstr>Police Discretion</vt:lpstr>
      <vt:lpstr>Police Discretion</vt:lpstr>
      <vt:lpstr>‘Cop Sacked for Hanging out Small Fines’</vt:lpstr>
      <vt:lpstr>Police Discretion</vt:lpstr>
      <vt:lpstr>Police Discretion</vt:lpstr>
      <vt:lpstr>Discretion</vt:lpstr>
      <vt:lpstr>Thank you </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Discretion</dc:title>
  <dc:creator>brittany.kerin</dc:creator>
  <cp:lastModifiedBy>brittany.kerin</cp:lastModifiedBy>
  <cp:revision>24</cp:revision>
  <dcterms:created xsi:type="dcterms:W3CDTF">2010-03-14T00:46:57Z</dcterms:created>
  <dcterms:modified xsi:type="dcterms:W3CDTF">2010-03-15T07:37:21Z</dcterms:modified>
</cp:coreProperties>
</file>