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43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05C8F3-1FF4-4DC6-BB02-D3B7260B5F51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AFE8F1B-508A-4B64-ACF5-B33016C617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DNA testing as evidence</a:t>
            </a:r>
            <a:endParaRPr lang="en-AU" sz="6000" dirty="0"/>
          </a:p>
        </p:txBody>
      </p:sp>
      <p:pic>
        <p:nvPicPr>
          <p:cNvPr id="4" name="Picture 3" descr="forensi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3643314"/>
            <a:ext cx="6715172" cy="263365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E:\kwa-scene-of-the-crime-conference_0070_edite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786190"/>
            <a:ext cx="3714776" cy="2786082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DNA has been rushed into the courts without agreement in the scientific community</a:t>
            </a:r>
          </a:p>
          <a:p>
            <a:r>
              <a:rPr lang="en-US" dirty="0" smtClean="0"/>
              <a:t>Reliability and accuracy of DNA and whether its admissible in the proceedings</a:t>
            </a:r>
          </a:p>
          <a:p>
            <a:r>
              <a:rPr lang="en-US" u="sng" dirty="0" smtClean="0"/>
              <a:t>Crimes (Forensic Procedures) Act 2000</a:t>
            </a:r>
            <a:r>
              <a:rPr lang="en-US" dirty="0" smtClean="0"/>
              <a:t> : evidence derived from forensic samples that are not taken into accordance with this Act is not admissible</a:t>
            </a:r>
            <a:endParaRPr lang="en-US" u="sng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DNA as evidence</a:t>
            </a:r>
            <a:endParaRPr lang="en-A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Facts</a:t>
            </a:r>
            <a:r>
              <a:rPr lang="en-US" dirty="0" smtClean="0"/>
              <a:t>: </a:t>
            </a:r>
            <a:r>
              <a:rPr lang="en-AU" dirty="0" smtClean="0"/>
              <a:t>Frank Button for the rape a 13 year-old girl was quashed when the court unanimously accepted that a DNA test conducted after the trial indicated that someone other than the appellant had committed the offence</a:t>
            </a:r>
          </a:p>
          <a:p>
            <a:r>
              <a:rPr lang="en-AU" dirty="0" smtClean="0"/>
              <a:t>The same DNA test could have been carried out prior to trial, but the prosecutor’s explanation to the court was that this was not done as ‘it would not [have been] of material assistance in identifying the appellant as the perpetrator of the crime</a:t>
            </a:r>
          </a:p>
          <a:p>
            <a:r>
              <a:rPr lang="en-US" u="sng" dirty="0" smtClean="0"/>
              <a:t>Outcome: </a:t>
            </a:r>
            <a:r>
              <a:rPr lang="en-US" dirty="0" smtClean="0"/>
              <a:t>it was only after the defense lawyer insisted DNA samples be analyzed that it was shown the convicted man should have been excluded as a suspect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v Button (2001)</a:t>
            </a:r>
            <a:endParaRPr lang="en-A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Many argue DNA profiling has been used as a lever  for more police powers and eroding of civil liberties</a:t>
            </a:r>
          </a:p>
          <a:p>
            <a:r>
              <a:rPr lang="en-US" dirty="0" err="1" smtClean="0"/>
              <a:t>E.g</a:t>
            </a:r>
            <a:r>
              <a:rPr lang="en-US" dirty="0" smtClean="0"/>
              <a:t>: </a:t>
            </a:r>
            <a:r>
              <a:rPr lang="en-US" u="sng" dirty="0" smtClean="0"/>
              <a:t>Crimes (Blood Samples) Act 1989 </a:t>
            </a:r>
            <a:r>
              <a:rPr lang="en-US" dirty="0" smtClean="0"/>
              <a:t>which enables the taking of blood samples from a suspect without consent</a:t>
            </a:r>
          </a:p>
          <a:p>
            <a:r>
              <a:rPr lang="en-US" dirty="0" smtClean="0"/>
              <a:t>Inappropriate use of DNA databases could lead to discrimination</a:t>
            </a:r>
          </a:p>
          <a:p>
            <a:r>
              <a:rPr lang="en-US" dirty="0" smtClean="0"/>
              <a:t>Under Section 4642FC of the </a:t>
            </a:r>
            <a:r>
              <a:rPr lang="en-US" u="sng" dirty="0" smtClean="0"/>
              <a:t>Victorian Crimes Act 1958 </a:t>
            </a:r>
            <a:r>
              <a:rPr lang="en-US" dirty="0" smtClean="0"/>
              <a:t>if a member of  the police</a:t>
            </a:r>
            <a:r>
              <a:rPr lang="en-AU" dirty="0" smtClean="0"/>
              <a:t> force does not formally make an application for  retention of a DNA sample the chief commissioner “must without delay destroy any sample taken and any related material and information”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and ethical issues with DNA</a:t>
            </a:r>
            <a:endParaRPr lang="en-A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E:\amd_murder_sce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357562"/>
            <a:ext cx="4000528" cy="3750495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Crimes (Forensic procedures) Act 2000 </a:t>
            </a:r>
            <a:r>
              <a:rPr lang="en-US" dirty="0" smtClean="0"/>
              <a:t>attempts to strike a balance between the protection of individual rights and societies law enforcement rights</a:t>
            </a:r>
          </a:p>
          <a:p>
            <a:r>
              <a:rPr lang="en-US" dirty="0" smtClean="0"/>
              <a:t>DNA evidence entails citizens having to prove their innocence as opposed to the state having to prove guilt beyond reasonable doubt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and ethical issues with DNA</a:t>
            </a:r>
            <a:endParaRPr lang="en-A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DNA rapidly solves crimes</a:t>
            </a:r>
          </a:p>
          <a:p>
            <a:r>
              <a:rPr lang="en-US" dirty="0" smtClean="0"/>
              <a:t>Saves time</a:t>
            </a:r>
            <a:r>
              <a:rPr lang="en-AU" dirty="0" smtClean="0"/>
              <a:t> and effort</a:t>
            </a:r>
          </a:p>
          <a:p>
            <a:r>
              <a:rPr lang="en-US" dirty="0" smtClean="0"/>
              <a:t>Saves costs</a:t>
            </a:r>
          </a:p>
          <a:p>
            <a:r>
              <a:rPr lang="en-US" dirty="0" smtClean="0"/>
              <a:t>Immediately prove a suspects innocence</a:t>
            </a:r>
          </a:p>
          <a:p>
            <a:r>
              <a:rPr lang="en-US" dirty="0" smtClean="0"/>
              <a:t>Method of post-conviction exoneration of the innocent</a:t>
            </a:r>
          </a:p>
          <a:p>
            <a:r>
              <a:rPr lang="en-US" dirty="0" smtClean="0"/>
              <a:t>Statistics show there were more suspects discharged post-DNA profiling for all cases (14% pre-DNA and 21% post-DNA)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Justice?</a:t>
            </a:r>
            <a:endParaRPr lang="en-A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Standardization of probes</a:t>
            </a:r>
          </a:p>
          <a:p>
            <a:r>
              <a:rPr lang="en-US" dirty="0" smtClean="0"/>
              <a:t>Standardization of protocols</a:t>
            </a:r>
          </a:p>
          <a:p>
            <a:r>
              <a:rPr lang="en-US" dirty="0" smtClean="0"/>
              <a:t>Development of standards for accreditation, quality control and personnel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needed to take place</a:t>
            </a:r>
            <a:endParaRPr lang="en-AU" dirty="0"/>
          </a:p>
        </p:txBody>
      </p:sp>
      <p:pic>
        <p:nvPicPr>
          <p:cNvPr id="26626" name="Picture 2" descr="E:\dna_testing_0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429000"/>
            <a:ext cx="5000625" cy="28003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Nicholas </a:t>
            </a:r>
            <a:r>
              <a:rPr lang="en-US" dirty="0" err="1" smtClean="0"/>
              <a:t>Cowerdy</a:t>
            </a:r>
            <a:r>
              <a:rPr lang="en-US" dirty="0" smtClean="0"/>
              <a:t> QC, DPP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sz="4400" dirty="0" smtClean="0"/>
              <a:t>the most important advance in forensic science as evidence since fingerprinting”</a:t>
            </a:r>
            <a:endParaRPr lang="en-AU" sz="4400" dirty="0"/>
          </a:p>
        </p:txBody>
      </p:sp>
      <p:pic>
        <p:nvPicPr>
          <p:cNvPr id="6" name="Picture 5" descr="d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4214818"/>
            <a:ext cx="2214578" cy="221457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pioneered in Australia by state Forensic Science Laboratory and introduced into casework in </a:t>
            </a:r>
            <a:r>
              <a:rPr lang="en-US" u="sng" dirty="0" smtClean="0"/>
              <a:t>July 1989</a:t>
            </a:r>
          </a:p>
          <a:p>
            <a:r>
              <a:rPr lang="en-US" dirty="0" smtClean="0"/>
              <a:t>As a result the following  Acts were established:</a:t>
            </a:r>
          </a:p>
          <a:p>
            <a:r>
              <a:rPr lang="en-US" u="sng" dirty="0" smtClean="0"/>
              <a:t>Crimes (Blood Samples) Act 1989</a:t>
            </a:r>
          </a:p>
          <a:p>
            <a:r>
              <a:rPr lang="en-US" u="sng" dirty="0" smtClean="0"/>
              <a:t>Crimes Legislation (miscellaneous amendment) Act 1991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A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E:\r337543_1531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5151" y="2285992"/>
            <a:ext cx="4758849" cy="2928958"/>
          </a:xfrm>
          <a:prstGeom prst="rect">
            <a:avLst/>
          </a:prstGeom>
          <a:noFill/>
        </p:spPr>
      </p:pic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1. offender </a:t>
            </a:r>
            <a:r>
              <a:rPr lang="en-US" u="sng" dirty="0" smtClean="0"/>
              <a:t>leaves a DNA sample </a:t>
            </a:r>
            <a:r>
              <a:rPr lang="en-US" dirty="0" smtClean="0"/>
              <a:t>at the crime scene e.g. skin, hair, blood or bodily fluids</a:t>
            </a:r>
          </a:p>
          <a:p>
            <a:r>
              <a:rPr lang="en-US" dirty="0" smtClean="0"/>
              <a:t>2. Forensic </a:t>
            </a:r>
            <a:r>
              <a:rPr lang="en-US" u="sng" dirty="0" smtClean="0"/>
              <a:t>analyst will compare samples </a:t>
            </a:r>
            <a:r>
              <a:rPr lang="en-US" dirty="0" smtClean="0"/>
              <a:t>with either a sample from a suspect or a DNA database, to find a match</a:t>
            </a:r>
          </a:p>
          <a:p>
            <a:r>
              <a:rPr lang="en-US" dirty="0" smtClean="0"/>
              <a:t>3. If there's a match the Forensic analyst will consider the </a:t>
            </a:r>
            <a:r>
              <a:rPr lang="en-US" u="sng" dirty="0" smtClean="0"/>
              <a:t>statistic likelihood  </a:t>
            </a:r>
            <a:r>
              <a:rPr lang="en-US" dirty="0" smtClean="0"/>
              <a:t>that the sample found at the crime scene could have come from someone other than the suspect or the victim</a:t>
            </a:r>
            <a:endParaRPr lang="en-AU" u="sng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is DNA used??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freemovement.files.wordpress.com/2009/10/mouth-sw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357562"/>
            <a:ext cx="4643470" cy="2907217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will help provide the evidence to help prove the guilt of the guilty and set the innocent free</a:t>
            </a:r>
          </a:p>
          <a:p>
            <a:r>
              <a:rPr lang="en-US" dirty="0" smtClean="0"/>
              <a:t>Powerful identification tool where there is no reliable eyewitness identification</a:t>
            </a:r>
          </a:p>
          <a:p>
            <a:r>
              <a:rPr lang="en-US" dirty="0" smtClean="0"/>
              <a:t>Eliminate potential suspects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DNA help provide justice?</a:t>
            </a:r>
            <a:endParaRPr lang="en-A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DNA mass population screening occurs where an entire class of individuals in an area undertakes voluntary DNA sampling to identify the offender in a criminal investigation.</a:t>
            </a:r>
          </a:p>
          <a:p>
            <a:r>
              <a:rPr lang="en-US" dirty="0" smtClean="0"/>
              <a:t> “Norfolk Island Undergoes DNA testing” – ABC news</a:t>
            </a:r>
          </a:p>
          <a:p>
            <a:r>
              <a:rPr lang="en-US" dirty="0" smtClean="0"/>
              <a:t>1250 individuals gave their DNA in order to eliminate themselves as suspects</a:t>
            </a:r>
          </a:p>
          <a:p>
            <a:r>
              <a:rPr lang="en-US" dirty="0" smtClean="0"/>
              <a:t>It rose concerns of possible undermining of the right to silence and the privilege against self incrimination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population screening </a:t>
            </a:r>
            <a:endParaRPr lang="en-A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Prove an element of the crime</a:t>
            </a:r>
          </a:p>
          <a:p>
            <a:r>
              <a:rPr lang="en-US" dirty="0" smtClean="0"/>
              <a:t>Indicate how a crime of violence has occurred</a:t>
            </a:r>
            <a:endParaRPr lang="en-AU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DNA help provide justice?</a:t>
            </a:r>
            <a:endParaRPr lang="en-AU" dirty="0"/>
          </a:p>
        </p:txBody>
      </p:sp>
      <p:pic>
        <p:nvPicPr>
          <p:cNvPr id="4" name="Picture 3" descr="more-than-20-people-joined-the-college-s-csi-west-cheshire-taster-session-in-forensic-science-553105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786058"/>
            <a:ext cx="5000660" cy="333377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were fewer unsolved cases after the advent of DNA profiling (26% pre DNA and 21% post DNA)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AU" dirty="0"/>
          </a:p>
        </p:txBody>
      </p:sp>
      <p:pic>
        <p:nvPicPr>
          <p:cNvPr id="6146" name="Picture 2" descr="http://www.adaweb.net/Portals/0/Coroner/images/07-0308-0400-26_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71462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rensic-scien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6602" y="1714488"/>
            <a:ext cx="5547398" cy="371477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DNA as evidence</a:t>
            </a:r>
            <a:endParaRPr lang="en-AU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Old cases that were previously thought unsolved may contain DNA evidence capable of identifying the perpetrator</a:t>
            </a:r>
          </a:p>
          <a:p>
            <a:r>
              <a:rPr lang="en-US" dirty="0" smtClean="0"/>
              <a:t>More solved cases when DNA profiling is utilized</a:t>
            </a:r>
          </a:p>
          <a:p>
            <a:r>
              <a:rPr lang="en-US" dirty="0" smtClean="0"/>
              <a:t>Saving in police investigative resources</a:t>
            </a:r>
          </a:p>
          <a:p>
            <a:r>
              <a:rPr lang="en-US" dirty="0" smtClean="0"/>
              <a:t>Fewer trials because of a confession obtained based on DNA evidence</a:t>
            </a:r>
          </a:p>
          <a:p>
            <a:r>
              <a:rPr lang="en-US" dirty="0" smtClean="0"/>
              <a:t>Victims of the community are brought to peace of mind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A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772</TotalTime>
  <Words>745</Words>
  <Application>Microsoft Office PowerPoint</Application>
  <PresentationFormat>On-screen Show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Paper</vt:lpstr>
      <vt:lpstr>DNA testing as evidence</vt:lpstr>
      <vt:lpstr>“the most important advance in forensic science as evidence since fingerprinting”</vt:lpstr>
      <vt:lpstr>History</vt:lpstr>
      <vt:lpstr>How is DNA used??</vt:lpstr>
      <vt:lpstr>How does DNA help provide justice?</vt:lpstr>
      <vt:lpstr>Mass population screening </vt:lpstr>
      <vt:lpstr>How does DNA help provide justice?</vt:lpstr>
      <vt:lpstr>Statistics</vt:lpstr>
      <vt:lpstr>Benefits of DNA as evidence</vt:lpstr>
      <vt:lpstr>Issues with DNA as evidence</vt:lpstr>
      <vt:lpstr>R v Button (2001)</vt:lpstr>
      <vt:lpstr>Social and ethical issues with DNA</vt:lpstr>
      <vt:lpstr>Social and ethical issues with DNA</vt:lpstr>
      <vt:lpstr>Justice?</vt:lpstr>
      <vt:lpstr>Changes needed to take place</vt:lpstr>
    </vt:vector>
  </TitlesOfParts>
  <Company>smc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 testing as evidence</dc:title>
  <dc:creator>jessica.srbinoski</dc:creator>
  <cp:lastModifiedBy>michael.bee</cp:lastModifiedBy>
  <cp:revision>15</cp:revision>
  <dcterms:created xsi:type="dcterms:W3CDTF">2010-03-14T22:18:55Z</dcterms:created>
  <dcterms:modified xsi:type="dcterms:W3CDTF">2010-03-16T01:50:15Z</dcterms:modified>
</cp:coreProperties>
</file>