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7" r:id="rId6"/>
    <p:sldId id="265" r:id="rId7"/>
    <p:sldId id="264" r:id="rId8"/>
    <p:sldId id="266" r:id="rId9"/>
    <p:sldId id="26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61" autoAdjust="0"/>
    <p:restoredTop sz="94660"/>
  </p:normalViewPr>
  <p:slideViewPr>
    <p:cSldViewPr>
      <p:cViewPr>
        <p:scale>
          <a:sx n="75" d="100"/>
          <a:sy n="75" d="100"/>
        </p:scale>
        <p:origin x="-270" y="6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0386853-87D9-4224-ACC0-89C249E887B9}" type="datetimeFigureOut">
              <a:rPr lang="en-US" smtClean="0"/>
              <a:pPr/>
              <a:t>3/16/2010</a:t>
            </a:fld>
            <a:endParaRPr lang="en-AU"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F80E4B7-DC97-401F-A931-E3BB079E153B}"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0386853-87D9-4224-ACC0-89C249E887B9}" type="datetimeFigureOut">
              <a:rPr lang="en-US" smtClean="0"/>
              <a:pPr/>
              <a:t>3/16/2010</a:t>
            </a:fld>
            <a:endParaRPr lang="en-AU"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F80E4B7-DC97-401F-A931-E3BB079E153B}"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0386853-87D9-4224-ACC0-89C249E887B9}" type="datetimeFigureOut">
              <a:rPr lang="en-US" smtClean="0"/>
              <a:pPr/>
              <a:t>3/16/2010</a:t>
            </a:fld>
            <a:endParaRPr lang="en-AU"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F80E4B7-DC97-401F-A931-E3BB079E153B}"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0386853-87D9-4224-ACC0-89C249E887B9}" type="datetimeFigureOut">
              <a:rPr lang="en-US" smtClean="0"/>
              <a:pPr/>
              <a:t>3/16/2010</a:t>
            </a:fld>
            <a:endParaRPr lang="en-AU"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dirty="0"/>
          </a:p>
        </p:txBody>
      </p:sp>
      <p:sp>
        <p:nvSpPr>
          <p:cNvPr id="4" name="Slide Number Placeholder 3"/>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F80E4B7-DC97-401F-A931-E3BB079E153B}"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0386853-87D9-4224-ACC0-89C249E887B9}" type="datetimeFigureOut">
              <a:rPr lang="en-US" smtClean="0"/>
              <a:pPr/>
              <a:t>3/16/2010</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AF80E4B7-DC97-401F-A931-E3BB079E153B}" type="slidenum">
              <a:rPr lang="en-AU" smtClean="0"/>
              <a:pPr/>
              <a:t>‹#›</a:t>
            </a:fld>
            <a:endParaRPr lang="en-AU"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0386853-87D9-4224-ACC0-89C249E887B9}" type="datetimeFigureOut">
              <a:rPr lang="en-US" smtClean="0"/>
              <a:pPr/>
              <a:t>3/16/2010</a:t>
            </a:fld>
            <a:endParaRPr lang="en-AU"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F80E4B7-DC97-401F-A931-E3BB079E153B}"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Double Jeopardy</a:t>
            </a:r>
            <a:endParaRPr lang="en-AU" dirty="0"/>
          </a:p>
        </p:txBody>
      </p:sp>
      <p:sp>
        <p:nvSpPr>
          <p:cNvPr id="3" name="Subtitle 2"/>
          <p:cNvSpPr>
            <a:spLocks noGrp="1"/>
          </p:cNvSpPr>
          <p:nvPr>
            <p:ph type="subTitle" idx="1"/>
          </p:nvPr>
        </p:nvSpPr>
        <p:spPr/>
        <p:txBody>
          <a:bodyPr/>
          <a:lstStyle/>
          <a:p>
            <a:r>
              <a:rPr lang="en-US" dirty="0" smtClean="0"/>
              <a:t>Ramona Bozan</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AU" dirty="0"/>
          </a:p>
        </p:txBody>
      </p:sp>
      <p:sp>
        <p:nvSpPr>
          <p:cNvPr id="3" name="Content Placeholder 2"/>
          <p:cNvSpPr>
            <a:spLocks noGrp="1"/>
          </p:cNvSpPr>
          <p:nvPr>
            <p:ph idx="1"/>
          </p:nvPr>
        </p:nvSpPr>
        <p:spPr/>
        <p:txBody>
          <a:bodyPr/>
          <a:lstStyle/>
          <a:p>
            <a:endParaRPr lang="en-AU" dirty="0" smtClean="0"/>
          </a:p>
          <a:p>
            <a:endParaRPr lang="en-AU" dirty="0" smtClean="0"/>
          </a:p>
          <a:p>
            <a:r>
              <a:rPr lang="en-AU" dirty="0" smtClean="0"/>
              <a:t>Double jeopardy is a legal rule that operates to stop an accused person being placed in jeopardy of conviction of the same crime on more than one occasion.</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AU" dirty="0"/>
          </a:p>
        </p:txBody>
      </p:sp>
      <p:sp>
        <p:nvSpPr>
          <p:cNvPr id="3" name="Content Placeholder 2"/>
          <p:cNvSpPr>
            <a:spLocks noGrp="1"/>
          </p:cNvSpPr>
          <p:nvPr>
            <p:ph sz="half" idx="1"/>
          </p:nvPr>
        </p:nvSpPr>
        <p:spPr/>
        <p:txBody>
          <a:bodyPr>
            <a:normAutofit lnSpcReduction="10000"/>
          </a:bodyPr>
          <a:lstStyle/>
          <a:p>
            <a:r>
              <a:rPr lang="en-AU" dirty="0" smtClean="0"/>
              <a:t>Double Jeopardy has a legal heritage of 800 years, originating back to the life and martyrdom of St Thomas Becket. </a:t>
            </a:r>
          </a:p>
          <a:p>
            <a:endParaRPr lang="en-AU" dirty="0" smtClean="0"/>
          </a:p>
          <a:p>
            <a:endParaRPr lang="en-AU" dirty="0"/>
          </a:p>
        </p:txBody>
      </p:sp>
      <p:sp>
        <p:nvSpPr>
          <p:cNvPr id="4" name="Content Placeholder 3"/>
          <p:cNvSpPr>
            <a:spLocks noGrp="1"/>
          </p:cNvSpPr>
          <p:nvPr>
            <p:ph sz="half" idx="2"/>
          </p:nvPr>
        </p:nvSpPr>
        <p:spPr/>
        <p:txBody>
          <a:bodyPr>
            <a:normAutofit lnSpcReduction="10000"/>
          </a:bodyPr>
          <a:lstStyle/>
          <a:p>
            <a:r>
              <a:rPr lang="en-AU" dirty="0" smtClean="0"/>
              <a:t>Controversy between St Thomas Becket and Henry II in the 12 century, was mostly accountable for the adoption of the concept of double jeopardy in common law.</a:t>
            </a:r>
          </a:p>
          <a:p>
            <a:endParaRPr lang="en-AU" dirty="0"/>
          </a:p>
        </p:txBody>
      </p:sp>
      <p:pic>
        <p:nvPicPr>
          <p:cNvPr id="5" name="Picture1" descr="the martyrdom of St Thomas à Becket"/>
          <p:cNvPicPr/>
          <p:nvPr/>
        </p:nvPicPr>
        <p:blipFill>
          <a:blip r:embed="rId2" cstate="print"/>
          <a:srcRect/>
          <a:stretch>
            <a:fillRect/>
          </a:stretch>
        </p:blipFill>
        <p:spPr bwMode="auto">
          <a:xfrm>
            <a:off x="1428728" y="4500570"/>
            <a:ext cx="1571636" cy="1428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a:t>
            </a:r>
            <a:r>
              <a:rPr lang="en-AU" dirty="0" smtClean="0"/>
              <a:t> : </a:t>
            </a:r>
            <a:r>
              <a:rPr lang="en-AU" u="sng" dirty="0" smtClean="0"/>
              <a:t>R vs. Carroll</a:t>
            </a:r>
            <a:endParaRPr lang="en-AU" dirty="0"/>
          </a:p>
        </p:txBody>
      </p:sp>
      <p:sp>
        <p:nvSpPr>
          <p:cNvPr id="3" name="Content Placeholder 2"/>
          <p:cNvSpPr>
            <a:spLocks noGrp="1"/>
          </p:cNvSpPr>
          <p:nvPr>
            <p:ph idx="1"/>
          </p:nvPr>
        </p:nvSpPr>
        <p:spPr/>
        <p:txBody>
          <a:bodyPr>
            <a:normAutofit/>
          </a:bodyPr>
          <a:lstStyle/>
          <a:p>
            <a:r>
              <a:rPr lang="en-AU" dirty="0" smtClean="0"/>
              <a:t>Raymond Carroll was tried for the 1973 murder of Deirdre Kennedy and found guilty in 1985. He appealed and the Court of Criminal Appeal acquitted him. Fourteen years later the Crown charged Carroll with perjury on the grounds that he had lied under oath in the murder trial. He was again found guilty but on appeal it was found that he had in effect been tried twice for the same crime, the situation being "double jeopardy". </a:t>
            </a:r>
          </a:p>
          <a:p>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Effectivness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In NSW politicians are tending to the view that a just system must be seen as effective and must be effective in producing outcomes which are firstly just for the society.</a:t>
            </a:r>
          </a:p>
          <a:p>
            <a:r>
              <a:rPr lang="en-AU" dirty="0" smtClean="0"/>
              <a:t>December 2006, NSW abolished the rule against double jeopardy </a:t>
            </a:r>
          </a:p>
          <a:p>
            <a:r>
              <a:rPr lang="en-AU" dirty="0" smtClean="0"/>
              <a:t>October 2007 Queensland modified its double jeopardy laws to allow a retrial where </a:t>
            </a:r>
          </a:p>
          <a:p>
            <a:pPr marL="749808" lvl="1" indent="-457200">
              <a:buFont typeface="+mj-lt"/>
              <a:buAutoNum type="alphaLcPeriod"/>
            </a:pPr>
            <a:r>
              <a:rPr lang="en-AU" dirty="0" smtClean="0"/>
              <a:t>fresh and compelling evidence of guilt found </a:t>
            </a:r>
          </a:p>
          <a:p>
            <a:pPr marL="749808" lvl="1" indent="-457200">
              <a:buFont typeface="+mj-lt"/>
              <a:buAutoNum type="alphaLcPeriod"/>
            </a:pPr>
            <a:endParaRPr lang="en-AU" dirty="0" smtClean="0"/>
          </a:p>
          <a:p>
            <a:pPr marL="749808" lvl="1" indent="-457200">
              <a:buFont typeface="+mj-lt"/>
              <a:buAutoNum type="alphaLcPeriod"/>
            </a:pPr>
            <a:r>
              <a:rPr lang="en-AU" dirty="0" smtClean="0"/>
              <a:t>there has been “tainted acquittal” e.g.</a:t>
            </a:r>
          </a:p>
          <a:p>
            <a:pPr lvl="2"/>
            <a:r>
              <a:rPr lang="en-AU" dirty="0" smtClean="0"/>
              <a:t> bribery of the judge</a:t>
            </a:r>
          </a:p>
          <a:p>
            <a:pPr lvl="2"/>
            <a:r>
              <a:rPr lang="en-AU" dirty="0" smtClean="0"/>
              <a:t>intimidation of the witnesses</a:t>
            </a:r>
          </a:p>
          <a:p>
            <a:pPr lvl="2"/>
            <a:r>
              <a:rPr lang="en-AU" dirty="0" smtClean="0"/>
              <a:t> false testimony by the accused.      </a:t>
            </a:r>
          </a:p>
          <a:p>
            <a:endParaRPr lang="en-AU" dirty="0" smtClean="0"/>
          </a:p>
          <a:p>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a:t>
            </a:r>
            <a:endParaRPr lang="en-AU" dirty="0"/>
          </a:p>
        </p:txBody>
      </p:sp>
      <p:sp>
        <p:nvSpPr>
          <p:cNvPr id="3" name="Content Placeholder 2"/>
          <p:cNvSpPr>
            <a:spLocks noGrp="1"/>
          </p:cNvSpPr>
          <p:nvPr>
            <p:ph idx="1"/>
          </p:nvPr>
        </p:nvSpPr>
        <p:spPr/>
        <p:txBody>
          <a:bodyPr/>
          <a:lstStyle/>
          <a:p>
            <a:r>
              <a:rPr lang="en-AU" dirty="0" smtClean="0"/>
              <a:t>The reason for the existence of the double jeopardy is to prevent state prosecution of a person by repeated pursuits based on the same charge.</a:t>
            </a:r>
          </a:p>
          <a:p>
            <a:r>
              <a:rPr lang="en-AU" dirty="0" smtClean="0"/>
              <a:t>Protections intended for the accused are hardly ever accepted unless the accused happens to be a member of family or friend.</a:t>
            </a:r>
          </a:p>
          <a:p>
            <a:r>
              <a:rPr lang="en-AU" dirty="0" smtClean="0"/>
              <a:t>defendant acquitted of crimes would on no account know of peace.</a:t>
            </a:r>
          </a:p>
          <a:p>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AU" dirty="0"/>
          </a:p>
        </p:txBody>
      </p:sp>
      <p:sp>
        <p:nvSpPr>
          <p:cNvPr id="3" name="Content Placeholder 2"/>
          <p:cNvSpPr>
            <a:spLocks noGrp="1"/>
          </p:cNvSpPr>
          <p:nvPr>
            <p:ph idx="1"/>
          </p:nvPr>
        </p:nvSpPr>
        <p:spPr/>
        <p:txBody>
          <a:bodyPr/>
          <a:lstStyle/>
          <a:p>
            <a:r>
              <a:rPr lang="en-AU" dirty="0" smtClean="0"/>
              <a:t>Increased efficiency of the legal system in getting the perpetrators of crime convicted depends much more on technology. </a:t>
            </a:r>
          </a:p>
          <a:p>
            <a:pPr lvl="1"/>
            <a:r>
              <a:rPr lang="en-AU" dirty="0" smtClean="0"/>
              <a:t>DNA technology,</a:t>
            </a:r>
          </a:p>
          <a:p>
            <a:pPr lvl="1"/>
            <a:r>
              <a:rPr lang="en-AU" dirty="0" smtClean="0"/>
              <a:t> Close Circuit Television (CCTV) </a:t>
            </a:r>
          </a:p>
          <a:p>
            <a:pPr lvl="1"/>
            <a:r>
              <a:rPr lang="en-AU" dirty="0" smtClean="0"/>
              <a:t>storing figure prints on computerised data bases</a:t>
            </a:r>
          </a:p>
          <a:p>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Reforms</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Some possible reforms of double jeopardy in the future can be the abolishment of double jeopardy in the other states of Australia. </a:t>
            </a:r>
          </a:p>
          <a:p>
            <a:r>
              <a:rPr lang="en-AU" dirty="0" smtClean="0"/>
              <a:t>An article titled “WA Shows Support for Double Jeopardy Rule Change” states that Western Australia's Attorney-General, Jim </a:t>
            </a:r>
            <a:r>
              <a:rPr lang="en-AU" dirty="0" err="1" smtClean="0"/>
              <a:t>McGinty</a:t>
            </a:r>
            <a:r>
              <a:rPr lang="en-AU" dirty="0" smtClean="0"/>
              <a:t>, says WA is likely to see a change in the 800-year-old double jeopardy law. </a:t>
            </a:r>
          </a:p>
          <a:p>
            <a:r>
              <a:rPr lang="en-AU" dirty="0" smtClean="0"/>
              <a:t>In NSW parliament already passed legislation to address the problems brought about by the double jeopardy principle. The </a:t>
            </a:r>
            <a:r>
              <a:rPr lang="en-AU" i="1" dirty="0" smtClean="0"/>
              <a:t>Crimes (Appeal and Review) Amendment (Double Jeopardy) Act 2006 </a:t>
            </a:r>
            <a:r>
              <a:rPr lang="en-AU" dirty="0" smtClean="0"/>
              <a:t>enables a person acquitted of a serious crime to be retried in certain circumstances. </a:t>
            </a:r>
          </a:p>
          <a:p>
            <a:r>
              <a:rPr lang="en-AU" dirty="0" smtClean="0"/>
              <a:t>In Queensland the double jeopardy law has been changed through the Criminal Code (Double Jeopardy) Amendment Act 2007 (Qld).</a:t>
            </a:r>
          </a:p>
          <a:p>
            <a:r>
              <a:rPr lang="en-AU" dirty="0" smtClean="0"/>
              <a:t>And South Australia has as well abolished the double jeopardy law according to article titled, “The end of double jeopardy in South Australia” date July 2008.  </a:t>
            </a:r>
          </a:p>
          <a:p>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1026" name="Picture 2"/>
          <p:cNvPicPr>
            <a:picLocks noGrp="1" noChangeAspect="1" noChangeArrowheads="1"/>
          </p:cNvPicPr>
          <p:nvPr>
            <p:ph idx="1"/>
          </p:nvPr>
        </p:nvPicPr>
        <p:blipFill>
          <a:blip r:embed="rId2" cstate="print"/>
          <a:srcRect/>
          <a:stretch>
            <a:fillRect/>
          </a:stretch>
        </p:blipFill>
        <p:spPr bwMode="auto">
          <a:xfrm>
            <a:off x="1142976" y="1500174"/>
            <a:ext cx="5568341" cy="40584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309</TotalTime>
  <Words>522</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Double Jeopardy</vt:lpstr>
      <vt:lpstr>Definition</vt:lpstr>
      <vt:lpstr>History</vt:lpstr>
      <vt:lpstr>Case : R vs. Carroll</vt:lpstr>
      <vt:lpstr>Effectivness</vt:lpstr>
      <vt:lpstr>Individual</vt:lpstr>
      <vt:lpstr>Technology</vt:lpstr>
      <vt:lpstr>Possible Reforms</vt:lpstr>
      <vt:lpstr>Slide 9</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Double Jeopardy</dc:title>
  <dc:creator>ramona.bozan</dc:creator>
  <cp:lastModifiedBy>ramona.bozan</cp:lastModifiedBy>
  <cp:revision>7</cp:revision>
  <dcterms:created xsi:type="dcterms:W3CDTF">2010-02-28T23:15:29Z</dcterms:created>
  <dcterms:modified xsi:type="dcterms:W3CDTF">2010-03-15T16:08:12Z</dcterms:modified>
</cp:coreProperties>
</file>