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FF66"/>
    <a:srgbClr val="003399"/>
    <a:srgbClr val="0099CC"/>
    <a:srgbClr val="A50021"/>
    <a:srgbClr val="FFFF99"/>
    <a:srgbClr val="0000FF"/>
    <a:srgbClr val="00FFF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34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3A43E8-47C8-4C5F-AAD2-353A0DBDD834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5A47E9-0A61-42F0-A26D-5D0FCAB41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3A43E8-47C8-4C5F-AAD2-353A0DBDD834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5A47E9-0A61-42F0-A26D-5D0FCAB41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3A43E8-47C8-4C5F-AAD2-353A0DBDD834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5A47E9-0A61-42F0-A26D-5D0FCAB41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>
              <a:defRPr sz="4000" b="1" cap="none" spc="0">
                <a:ln>
                  <a:solidFill>
                    <a:sysClr val="windowText" lastClr="000000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just">
              <a:buClr>
                <a:srgbClr val="FF6600"/>
              </a:buClr>
              <a:buFont typeface="Wingdings 3" pitchFamily="18" charset="2"/>
              <a:buChar char="ê"/>
              <a:defRPr sz="2800" b="0" cap="none" spc="0">
                <a:ln>
                  <a:noFill/>
                </a:ln>
                <a:solidFill>
                  <a:srgbClr val="FF6600"/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defRPr>
            </a:lvl1pPr>
            <a:lvl2pPr algn="just">
              <a:buClr>
                <a:srgbClr val="FF6600"/>
              </a:buClr>
              <a:buFont typeface="Wingdings 3" pitchFamily="18" charset="2"/>
              <a:buChar char="ê"/>
              <a:defRPr sz="2600" b="0" cap="none" spc="0">
                <a:ln>
                  <a:noFill/>
                </a:ln>
                <a:solidFill>
                  <a:srgbClr val="FF6600"/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defRPr>
            </a:lvl2pPr>
            <a:lvl3pPr algn="just">
              <a:buClr>
                <a:srgbClr val="FF6600"/>
              </a:buClr>
              <a:buFont typeface="Wingdings 3" pitchFamily="18" charset="2"/>
              <a:buChar char="ê"/>
              <a:defRPr b="0" cap="none" spc="0">
                <a:ln>
                  <a:noFill/>
                </a:ln>
                <a:solidFill>
                  <a:srgbClr val="FF6600"/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defRPr>
            </a:lvl3pPr>
            <a:lvl4pPr algn="just">
              <a:buClr>
                <a:srgbClr val="FF6600"/>
              </a:buClr>
              <a:buFont typeface="Wingdings 3" pitchFamily="18" charset="2"/>
              <a:buChar char="ê"/>
              <a:defRPr b="0" cap="none" spc="0">
                <a:ln>
                  <a:noFill/>
                </a:ln>
                <a:solidFill>
                  <a:srgbClr val="FF6600"/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defRPr>
            </a:lvl4pPr>
            <a:lvl5pPr algn="just">
              <a:buClr>
                <a:srgbClr val="FF6600"/>
              </a:buClr>
              <a:buFont typeface="Wingdings 3" pitchFamily="18" charset="2"/>
              <a:buChar char="ê"/>
              <a:defRPr b="0" cap="none" spc="0">
                <a:ln>
                  <a:noFill/>
                </a:ln>
                <a:solidFill>
                  <a:srgbClr val="FF6600"/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00000"/>
            <a:ext cx="2133600" cy="365125"/>
          </a:xfrm>
          <a:prstGeom prst="rect">
            <a:avLst/>
          </a:prstGeom>
        </p:spPr>
        <p:txBody>
          <a:bodyPr/>
          <a:lstStyle/>
          <a:p>
            <a:fld id="{063A43E8-47C8-4C5F-AAD2-353A0DBDD834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43174" y="6336000"/>
            <a:ext cx="3857652" cy="36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36000"/>
            <a:ext cx="2133600" cy="365125"/>
          </a:xfrm>
          <a:prstGeom prst="rect">
            <a:avLst/>
          </a:prstGeom>
        </p:spPr>
        <p:txBody>
          <a:bodyPr/>
          <a:lstStyle/>
          <a:p>
            <a:fld id="{CA5A47E9-0A61-42F0-A26D-5D0FCAB41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3A43E8-47C8-4C5F-AAD2-353A0DBDD834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5A47E9-0A61-42F0-A26D-5D0FCAB41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3A43E8-47C8-4C5F-AAD2-353A0DBDD834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5A47E9-0A61-42F0-A26D-5D0FCAB41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3A43E8-47C8-4C5F-AAD2-353A0DBDD834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5A47E9-0A61-42F0-A26D-5D0FCAB41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3A43E8-47C8-4C5F-AAD2-353A0DBDD834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5A47E9-0A61-42F0-A26D-5D0FCAB41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3A43E8-47C8-4C5F-AAD2-353A0DBDD834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5A47E9-0A61-42F0-A26D-5D0FCAB41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3A43E8-47C8-4C5F-AAD2-353A0DBDD834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5A47E9-0A61-42F0-A26D-5D0FCAB41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3A43E8-47C8-4C5F-AAD2-353A0DBDD834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5A47E9-0A61-42F0-A26D-5D0FCAB41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Mis documentos\IMAGENES4\u2_4589.jpg"/>
          <p:cNvPicPr>
            <a:picLocks noChangeAspect="1" noChangeArrowheads="1"/>
          </p:cNvPicPr>
          <p:nvPr/>
        </p:nvPicPr>
        <p:blipFill>
          <a:blip r:embed="rId13" cstate="print"/>
          <a:srcRect b="19899"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500198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scene3d>
            <a:camera prst="perspectiveBelow"/>
            <a:lightRig rig="chilly" dir="t">
              <a:rot lat="0" lon="0" rev="18480000"/>
            </a:lightRig>
          </a:scene3d>
          <a:sp3d prstMaterial="clear">
            <a:bevelT h="63500" prst="slope"/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28596" y="6336000"/>
            <a:ext cx="821537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ln>
            <a:solidFill>
              <a:srgbClr val="000000"/>
            </a:solidFill>
          </a:ln>
          <a:solidFill>
            <a:srgbClr val="00B0F0"/>
          </a:solidFill>
          <a:latin typeface="+mj-lt"/>
          <a:ea typeface="+mj-ea"/>
          <a:cs typeface="+mj-cs"/>
        </a:defRPr>
      </a:lvl1pPr>
    </p:titleStyle>
    <p:bodyStyle>
      <a:lvl1pPr marL="342900" indent="-342900" algn="just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ln>
            <a:noFill/>
          </a:ln>
          <a:solidFill>
            <a:srgbClr val="FFFF66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ln>
            <a:noFill/>
          </a:ln>
          <a:solidFill>
            <a:srgbClr val="FFFF66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ln>
            <a:noFill/>
          </a:ln>
          <a:solidFill>
            <a:srgbClr val="FFFF66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ln>
            <a:noFill/>
          </a:ln>
          <a:solidFill>
            <a:srgbClr val="FFFF66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ln>
            <a:noFill/>
          </a:ln>
          <a:solidFill>
            <a:srgbClr val="FFFF66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38200" y="2133600"/>
            <a:ext cx="7772400" cy="1470025"/>
          </a:xfrm>
          <a:noFill/>
          <a:ln>
            <a:solidFill>
              <a:schemeClr val="bg1"/>
            </a:solidFill>
          </a:ln>
          <a:scene3d>
            <a:camera prst="perspectiveBelow"/>
            <a:lightRig rig="chilly" dir="t">
              <a:rot lat="0" lon="0" rev="18480000"/>
            </a:lightRig>
          </a:scene3d>
          <a:sp3d prstMaterial="clear">
            <a:bevelT w="0" h="0" prst="slope"/>
          </a:sp3d>
        </p:spPr>
        <p:txBody>
          <a:bodyPr/>
          <a:lstStyle/>
          <a:p>
            <a:r>
              <a:rPr lang="es-ES" err="1" smtClean="0">
                <a:solidFill>
                  <a:schemeClr val="tx1"/>
                </a:solidFill>
              </a:rPr>
              <a:t>Expansionism</a:t>
            </a:r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Expansionism is the desire for a nation-state or large organisation to increase its power to the furthest limit.</a:t>
            </a:r>
          </a:p>
          <a:p>
            <a:pPr>
              <a:buNone/>
            </a:pPr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This can include:</a:t>
            </a:r>
          </a:p>
          <a:p>
            <a:pPr lvl="5"/>
            <a:r>
              <a:rPr lang="en-AU" sz="28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Military</a:t>
            </a:r>
          </a:p>
          <a:p>
            <a:pPr lvl="5"/>
            <a:r>
              <a:rPr lang="en-AU" sz="28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Cultural</a:t>
            </a:r>
          </a:p>
          <a:p>
            <a:pPr lvl="5"/>
            <a:r>
              <a:rPr lang="en-AU" sz="28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Religious</a:t>
            </a:r>
          </a:p>
          <a:p>
            <a:pPr lvl="5"/>
            <a:r>
              <a:rPr lang="en-AU" sz="28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Business </a:t>
            </a:r>
            <a:endParaRPr lang="en-AU" sz="28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Military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This allowed the European powers to form large empires over the globe.</a:t>
            </a:r>
          </a:p>
          <a:p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On the eve of WW1 five European nations ruled over 1/3 of the worlds surface</a:t>
            </a:r>
          </a:p>
          <a:p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This still has its legacy in the current world order</a:t>
            </a:r>
          </a:p>
          <a:p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Since WW2 there has been a decline in the formation of empires through military means.</a:t>
            </a:r>
            <a:endParaRPr lang="en-A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Cultural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Nations can impose their way of life and beliefs on others through distribution of their culture.</a:t>
            </a:r>
          </a:p>
          <a:p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Advent of globalisation and technology have made this more achievable.</a:t>
            </a:r>
          </a:p>
          <a:p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USA is the dominant power in this through their influence in pop culture mediums.</a:t>
            </a:r>
          </a:p>
          <a:p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Can be referred to as ‘</a:t>
            </a:r>
            <a:r>
              <a:rPr lang="en-AU" dirty="0" err="1" smtClean="0">
                <a:solidFill>
                  <a:schemeClr val="accent2">
                    <a:lumMod val="75000"/>
                  </a:schemeClr>
                </a:solidFill>
              </a:rPr>
              <a:t>Pax</a:t>
            </a:r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 Americana’</a:t>
            </a:r>
            <a:endParaRPr lang="en-A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Religious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Religions have been exported to different parts of the globe through history.</a:t>
            </a:r>
          </a:p>
          <a:p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Empires have been built using religion as a pretence and for waging wars.</a:t>
            </a:r>
          </a:p>
          <a:p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Used to make native populations less hostile</a:t>
            </a:r>
          </a:p>
          <a:p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Missionaries in Asia and Europe were often brutal in their treatment of Indigenous populations.</a:t>
            </a:r>
          </a:p>
          <a:p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Current extremism is causing international instability</a:t>
            </a:r>
            <a:endParaRPr lang="en-A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Business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Globalisation has given rise to the Trans-National Corporation (TNC)</a:t>
            </a:r>
          </a:p>
          <a:p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Some companies have bigger profits than most nations</a:t>
            </a:r>
          </a:p>
          <a:p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Over 40000 companies operate across borders</a:t>
            </a:r>
          </a:p>
          <a:p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Can operate as a law unto themself</a:t>
            </a:r>
          </a:p>
          <a:p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Need to strengthen int’l law to regulate these companies activities</a:t>
            </a:r>
          </a:p>
          <a:p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Can exploit social inequality and injustice by taking advantage of those in weak positions</a:t>
            </a:r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The IMF and World Bank can also be seen to influence how nations develop and interact</a:t>
            </a:r>
            <a:endParaRPr lang="en-A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P03000687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4" ma:contentTypeDescription="Create a new document." ma:contentTypeScope="" ma:versionID="e4b7918f6d70a6bbd3ae09fdaae93119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458BA323-7349-4FD5-900A-801F9FD060FC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F8F64F08-A1F2-4ABB-B863-796210BA286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97FD6F-11E1-4F05-83E8-2BD0F3312262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TP030006871</Template>
  <TotalTime>38</TotalTime>
  <Words>266</Words>
  <Application>Microsoft Office PowerPoint</Application>
  <PresentationFormat>On-screen Show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TP030006871</vt:lpstr>
      <vt:lpstr>Expansionism</vt:lpstr>
      <vt:lpstr>Slide 2</vt:lpstr>
      <vt:lpstr>Military</vt:lpstr>
      <vt:lpstr>Cultural</vt:lpstr>
      <vt:lpstr>Religious</vt:lpstr>
      <vt:lpstr>Business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Expansionism</dc:title>
  <dc:subject/>
  <dc:creator>michael.bee</dc:creator>
  <cp:keywords/>
  <dc:description/>
  <cp:lastModifiedBy>michael.bee</cp:lastModifiedBy>
  <cp:revision>2</cp:revision>
  <dcterms:created xsi:type="dcterms:W3CDTF">2010-06-20T12:11:47Z</dcterms:created>
  <dcterms:modified xsi:type="dcterms:W3CDTF">2010-06-20T23:32:11Z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TC300068719990</vt:lpwstr>
  </property>
</Properties>
</file>