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667" autoAdjust="0"/>
  </p:normalViewPr>
  <p:slideViewPr>
    <p:cSldViewPr>
      <p:cViewPr>
        <p:scale>
          <a:sx n="47" d="100"/>
          <a:sy n="47" d="100"/>
        </p:scale>
        <p:origin x="-1176" y="-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90C2CB6C-59BF-4183-9EF3-EF7A166E76DF}" type="datetimeFigureOut">
              <a:rPr lang="en-US" smtClean="0"/>
              <a:t>3/15/2010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CC34209-2130-4181-A594-96097F010DFB}"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0C2CB6C-59BF-4183-9EF3-EF7A166E76DF}" type="datetimeFigureOut">
              <a:rPr lang="en-US" smtClean="0"/>
              <a:t>3/15/2010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CC34209-2130-4181-A594-96097F010DFB}"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0C2CB6C-59BF-4183-9EF3-EF7A166E76DF}" type="datetimeFigureOut">
              <a:rPr lang="en-US" smtClean="0"/>
              <a:t>3/15/2010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CC34209-2130-4181-A594-96097F010DFB}"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0C2CB6C-59BF-4183-9EF3-EF7A166E76DF}" type="datetimeFigureOut">
              <a:rPr lang="en-US" smtClean="0"/>
              <a:t>3/15/2010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CC34209-2130-4181-A594-96097F010DFB}"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C2CB6C-59BF-4183-9EF3-EF7A166E76DF}" type="datetimeFigureOut">
              <a:rPr lang="en-US" smtClean="0"/>
              <a:t>3/15/2010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CC34209-2130-4181-A594-96097F010DFB}"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90C2CB6C-59BF-4183-9EF3-EF7A166E76DF}" type="datetimeFigureOut">
              <a:rPr lang="en-US" smtClean="0"/>
              <a:t>3/15/2010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CC34209-2130-4181-A594-96097F010DFB}"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90C2CB6C-59BF-4183-9EF3-EF7A166E76DF}" type="datetimeFigureOut">
              <a:rPr lang="en-US" smtClean="0"/>
              <a:t>3/15/2010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6CC34209-2130-4181-A594-96097F010DFB}"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90C2CB6C-59BF-4183-9EF3-EF7A166E76DF}" type="datetimeFigureOut">
              <a:rPr lang="en-US" smtClean="0"/>
              <a:t>3/15/2010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6CC34209-2130-4181-A594-96097F010DFB}"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C2CB6C-59BF-4183-9EF3-EF7A166E76DF}" type="datetimeFigureOut">
              <a:rPr lang="en-US" smtClean="0"/>
              <a:t>3/15/2010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6CC34209-2130-4181-A594-96097F010DFB}"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C2CB6C-59BF-4183-9EF3-EF7A166E76DF}" type="datetimeFigureOut">
              <a:rPr lang="en-US" smtClean="0"/>
              <a:t>3/15/2010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CC34209-2130-4181-A594-96097F010DFB}"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C2CB6C-59BF-4183-9EF3-EF7A166E76DF}" type="datetimeFigureOut">
              <a:rPr lang="en-US" smtClean="0"/>
              <a:t>3/15/2010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CC34209-2130-4181-A594-96097F010DFB}"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C2CB6C-59BF-4183-9EF3-EF7A166E76DF}" type="datetimeFigureOut">
              <a:rPr lang="en-US" smtClean="0"/>
              <a:t>3/15/2010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C34209-2130-4181-A594-96097F010DFB}"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9600" b="1" u="sng" dirty="0" smtClean="0"/>
              <a:t>JURY</a:t>
            </a:r>
            <a:endParaRPr lang="en-AU" sz="9600" b="1" u="sng" dirty="0"/>
          </a:p>
        </p:txBody>
      </p:sp>
      <p:sp>
        <p:nvSpPr>
          <p:cNvPr id="3" name="Subtitle 2"/>
          <p:cNvSpPr>
            <a:spLocks noGrp="1"/>
          </p:cNvSpPr>
          <p:nvPr>
            <p:ph type="subTitle" idx="1"/>
          </p:nvPr>
        </p:nvSpPr>
        <p:spPr>
          <a:xfrm>
            <a:off x="3286116" y="4357694"/>
            <a:ext cx="6400800" cy="1752600"/>
          </a:xfrm>
        </p:spPr>
        <p:txBody>
          <a:bodyPr/>
          <a:lstStyle/>
          <a:p>
            <a:r>
              <a:rPr lang="en-US" dirty="0" smtClean="0"/>
              <a:t>Janaya Di Pietro</a:t>
            </a:r>
            <a:endParaRPr lang="en-AU" dirty="0"/>
          </a:p>
        </p:txBody>
      </p:sp>
      <p:pic>
        <p:nvPicPr>
          <p:cNvPr id="11266" name="Picture 2" descr="http://www.insidesocal.com/bargain/Jury.gif"/>
          <p:cNvPicPr>
            <a:picLocks noChangeAspect="1" noChangeArrowheads="1"/>
          </p:cNvPicPr>
          <p:nvPr/>
        </p:nvPicPr>
        <p:blipFill>
          <a:blip r:embed="rId2" cstate="print"/>
          <a:srcRect/>
          <a:stretch>
            <a:fillRect/>
          </a:stretch>
        </p:blipFill>
        <p:spPr bwMode="auto">
          <a:xfrm>
            <a:off x="0" y="4324350"/>
            <a:ext cx="4667250" cy="253365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Safeguards</a:t>
            </a:r>
            <a:endParaRPr lang="en-AU" dirty="0"/>
          </a:p>
        </p:txBody>
      </p:sp>
      <p:sp>
        <p:nvSpPr>
          <p:cNvPr id="3" name="Content Placeholder 2"/>
          <p:cNvSpPr>
            <a:spLocks noGrp="1"/>
          </p:cNvSpPr>
          <p:nvPr>
            <p:ph idx="1"/>
          </p:nvPr>
        </p:nvSpPr>
        <p:spPr/>
        <p:txBody>
          <a:bodyPr/>
          <a:lstStyle/>
          <a:p>
            <a:r>
              <a:rPr lang="en-US" dirty="0"/>
              <a:t>The judge will answer and explain any unanswered issues in relation to the case- and inform the jurors what they need to check off to find the accused guilty. </a:t>
            </a:r>
            <a:endParaRPr lang="en-US" dirty="0" smtClean="0"/>
          </a:p>
          <a:p>
            <a:r>
              <a:rPr lang="en-US" dirty="0" smtClean="0"/>
              <a:t>Arguments about having a judge present in future deliberations.</a:t>
            </a:r>
            <a:endParaRPr lang="en-A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AU" dirty="0"/>
          </a:p>
        </p:txBody>
      </p:sp>
      <p:sp>
        <p:nvSpPr>
          <p:cNvPr id="3" name="Content Placeholder 2"/>
          <p:cNvSpPr>
            <a:spLocks noGrp="1"/>
          </p:cNvSpPr>
          <p:nvPr>
            <p:ph idx="1"/>
          </p:nvPr>
        </p:nvSpPr>
        <p:spPr/>
        <p:txBody>
          <a:bodyPr/>
          <a:lstStyle/>
          <a:p>
            <a:r>
              <a:rPr lang="en-US" dirty="0"/>
              <a:t>The jury system is both an effective and efficient system of law- and as with all concepts of law must be updated to suit the society and times in which it is relating </a:t>
            </a:r>
            <a:r>
              <a:rPr lang="en-US" dirty="0" smtClean="0"/>
              <a:t>to</a:t>
            </a:r>
          </a:p>
          <a:p>
            <a:r>
              <a:rPr lang="en-US" dirty="0" smtClean="0"/>
              <a:t>Allows </a:t>
            </a:r>
            <a:r>
              <a:rPr lang="en-US" dirty="0"/>
              <a:t>those in society to feel a sense of democracy and </a:t>
            </a:r>
            <a:r>
              <a:rPr lang="en-US" dirty="0" smtClean="0"/>
              <a:t>inclusion</a:t>
            </a:r>
          </a:p>
          <a:p>
            <a:r>
              <a:rPr lang="en-US" dirty="0" smtClean="0"/>
              <a:t>Accused tried by peers</a:t>
            </a:r>
            <a:endParaRPr lang="en-AU" dirty="0"/>
          </a:p>
        </p:txBody>
      </p:sp>
      <p:pic>
        <p:nvPicPr>
          <p:cNvPr id="14338" name="Picture 2" descr="http://www.opednews.com/populum/uploaded/file-photo-cartoon-judge-25058-20081115-8.jpg"/>
          <p:cNvPicPr>
            <a:picLocks noChangeAspect="1" noChangeArrowheads="1"/>
          </p:cNvPicPr>
          <p:nvPr/>
        </p:nvPicPr>
        <p:blipFill>
          <a:blip r:embed="rId2" cstate="print"/>
          <a:srcRect/>
          <a:stretch>
            <a:fillRect/>
          </a:stretch>
        </p:blipFill>
        <p:spPr bwMode="auto">
          <a:xfrm>
            <a:off x="7286644" y="4143380"/>
            <a:ext cx="1857356" cy="2949918"/>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AU" dirty="0"/>
          </a:p>
        </p:txBody>
      </p:sp>
      <p:sp>
        <p:nvSpPr>
          <p:cNvPr id="3" name="Content Placeholder 2"/>
          <p:cNvSpPr>
            <a:spLocks noGrp="1"/>
          </p:cNvSpPr>
          <p:nvPr>
            <p:ph idx="1"/>
          </p:nvPr>
        </p:nvSpPr>
        <p:spPr/>
        <p:txBody>
          <a:bodyPr/>
          <a:lstStyle/>
          <a:p>
            <a:r>
              <a:rPr lang="en-US" dirty="0"/>
              <a:t>A jury is a group of ordinary citizens brought to a court to hear evidence and decide on issues of fact on the basis of that evidence</a:t>
            </a:r>
            <a:r>
              <a:rPr lang="en-US" dirty="0" smtClean="0"/>
              <a:t>.</a:t>
            </a:r>
          </a:p>
          <a:p>
            <a:r>
              <a:rPr lang="en-US" dirty="0" smtClean="0"/>
              <a:t> The decision in a criminal case must be unanimous in the state of NSW.</a:t>
            </a:r>
          </a:p>
          <a:p>
            <a:pPr>
              <a:buNone/>
            </a:pPr>
            <a:endParaRPr lang="en-AU" dirty="0"/>
          </a:p>
        </p:txBody>
      </p:sp>
      <p:pic>
        <p:nvPicPr>
          <p:cNvPr id="23554" name="Picture 2" descr="http://www.law.umkc.edu/faculty/projects/ftrials/simpson/Jury.JPG"/>
          <p:cNvPicPr>
            <a:picLocks noChangeAspect="1" noChangeArrowheads="1"/>
          </p:cNvPicPr>
          <p:nvPr/>
        </p:nvPicPr>
        <p:blipFill>
          <a:blip r:embed="rId2" cstate="print"/>
          <a:srcRect/>
          <a:stretch>
            <a:fillRect/>
          </a:stretch>
        </p:blipFill>
        <p:spPr bwMode="auto">
          <a:xfrm>
            <a:off x="4767873" y="4214818"/>
            <a:ext cx="4376127" cy="2643181"/>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 Areas:</a:t>
            </a:r>
            <a:endParaRPr lang="en-AU" dirty="0"/>
          </a:p>
        </p:txBody>
      </p:sp>
      <p:sp>
        <p:nvSpPr>
          <p:cNvPr id="3" name="Content Placeholder 2"/>
          <p:cNvSpPr>
            <a:spLocks noGrp="1"/>
          </p:cNvSpPr>
          <p:nvPr>
            <p:ph idx="1"/>
          </p:nvPr>
        </p:nvSpPr>
        <p:spPr/>
        <p:txBody>
          <a:bodyPr/>
          <a:lstStyle/>
          <a:p>
            <a:pPr marL="514350" indent="-514350">
              <a:buAutoNum type="arabicPeriod"/>
            </a:pPr>
            <a:r>
              <a:rPr lang="en-US" dirty="0" smtClean="0"/>
              <a:t>Access and Influence of the media on influencing jury decisions.</a:t>
            </a:r>
          </a:p>
          <a:p>
            <a:pPr marL="514350" indent="-514350">
              <a:buAutoNum type="arabicPeriod"/>
            </a:pPr>
            <a:r>
              <a:rPr lang="en-US" dirty="0" smtClean="0"/>
              <a:t>Hung Juries and;</a:t>
            </a:r>
          </a:p>
          <a:p>
            <a:pPr marL="514350" indent="-514350">
              <a:buAutoNum type="arabicPeriod"/>
            </a:pPr>
            <a:r>
              <a:rPr lang="en-US" dirty="0" smtClean="0"/>
              <a:t>Jurors having no prior legal knowledge</a:t>
            </a:r>
            <a:endParaRPr lang="en-AU" dirty="0"/>
          </a:p>
        </p:txBody>
      </p:sp>
      <p:pic>
        <p:nvPicPr>
          <p:cNvPr id="22530" name="Picture 2" descr="http://www.hrmi.org/judgeHammer.gif"/>
          <p:cNvPicPr>
            <a:picLocks noChangeAspect="1" noChangeArrowheads="1"/>
          </p:cNvPicPr>
          <p:nvPr/>
        </p:nvPicPr>
        <p:blipFill>
          <a:blip r:embed="rId2" cstate="print"/>
          <a:srcRect/>
          <a:stretch>
            <a:fillRect/>
          </a:stretch>
        </p:blipFill>
        <p:spPr bwMode="auto">
          <a:xfrm>
            <a:off x="2714612" y="3929066"/>
            <a:ext cx="3343275" cy="328612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in history</a:t>
            </a:r>
            <a:endParaRPr lang="en-AU" dirty="0"/>
          </a:p>
        </p:txBody>
      </p:sp>
      <p:sp>
        <p:nvSpPr>
          <p:cNvPr id="3" name="Content Placeholder 2"/>
          <p:cNvSpPr>
            <a:spLocks noGrp="1"/>
          </p:cNvSpPr>
          <p:nvPr>
            <p:ph idx="1"/>
          </p:nvPr>
        </p:nvSpPr>
        <p:spPr/>
        <p:txBody>
          <a:bodyPr>
            <a:normAutofit fontScale="92500" lnSpcReduction="10000"/>
          </a:bodyPr>
          <a:lstStyle/>
          <a:p>
            <a:r>
              <a:rPr lang="en-US" i="1" u="sng" dirty="0"/>
              <a:t>New South Wales </a:t>
            </a:r>
            <a:r>
              <a:rPr lang="en-US" i="1" u="sng" dirty="0" smtClean="0"/>
              <a:t>Act (1823)</a:t>
            </a:r>
            <a:r>
              <a:rPr lang="en-US" dirty="0" smtClean="0"/>
              <a:t> </a:t>
            </a:r>
            <a:r>
              <a:rPr lang="en-US" dirty="0"/>
              <a:t>was created which allowed 12 men who were land or property owners to make decisions on facts in civil </a:t>
            </a:r>
            <a:r>
              <a:rPr lang="en-US" dirty="0" smtClean="0"/>
              <a:t>cases</a:t>
            </a:r>
          </a:p>
          <a:p>
            <a:r>
              <a:rPr lang="en-US" i="1" u="sng" dirty="0"/>
              <a:t>Jury (Amendment) Act </a:t>
            </a:r>
            <a:r>
              <a:rPr lang="en-US" i="1" u="sng" dirty="0" smtClean="0"/>
              <a:t>(1947)</a:t>
            </a:r>
            <a:r>
              <a:rPr lang="en-US" i="1" dirty="0" smtClean="0"/>
              <a:t> </a:t>
            </a:r>
            <a:r>
              <a:rPr lang="en-US" dirty="0"/>
              <a:t>allowed women to be members of the </a:t>
            </a:r>
            <a:r>
              <a:rPr lang="en-US" dirty="0" smtClean="0"/>
              <a:t>jury</a:t>
            </a:r>
          </a:p>
          <a:p>
            <a:r>
              <a:rPr lang="en-US" i="1" u="sng" dirty="0"/>
              <a:t>Jury Amendment Act </a:t>
            </a:r>
            <a:r>
              <a:rPr lang="en-US" i="1" u="sng" dirty="0" smtClean="0"/>
              <a:t>(2004) </a:t>
            </a:r>
            <a:r>
              <a:rPr lang="en-US" dirty="0"/>
              <a:t>where jurors are prohibited from making inquiries for the purpose of obtaining information about the accused in a trial, which includes internet searches and conducting experiments to test evidence</a:t>
            </a:r>
            <a:endParaRPr lang="en-A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Media and Technology</a:t>
            </a:r>
            <a:endParaRPr lang="en-AU" dirty="0"/>
          </a:p>
        </p:txBody>
      </p:sp>
      <p:sp>
        <p:nvSpPr>
          <p:cNvPr id="3" name="Content Placeholder 2"/>
          <p:cNvSpPr>
            <a:spLocks noGrp="1"/>
          </p:cNvSpPr>
          <p:nvPr>
            <p:ph idx="1"/>
          </p:nvPr>
        </p:nvSpPr>
        <p:spPr/>
        <p:txBody>
          <a:bodyPr/>
          <a:lstStyle/>
          <a:p>
            <a:r>
              <a:rPr lang="en-US" dirty="0"/>
              <a:t>As the primary role of the jury is to reach a verdict on the basis only of the admissible and admitted evidence and argument put before the courtroom, a concern has been raised about prior knowledge of the case through media access, which could potentially influence the jurors decision and also the presumption of innocence could be ignored</a:t>
            </a:r>
            <a:endParaRPr lang="en-A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Safeguards</a:t>
            </a:r>
            <a:endParaRPr lang="en-AU" dirty="0"/>
          </a:p>
        </p:txBody>
      </p:sp>
      <p:sp>
        <p:nvSpPr>
          <p:cNvPr id="3" name="Content Placeholder 2"/>
          <p:cNvSpPr>
            <a:spLocks noGrp="1"/>
          </p:cNvSpPr>
          <p:nvPr>
            <p:ph idx="1"/>
          </p:nvPr>
        </p:nvSpPr>
        <p:spPr/>
        <p:txBody>
          <a:bodyPr>
            <a:normAutofit fontScale="92500"/>
          </a:bodyPr>
          <a:lstStyle/>
          <a:p>
            <a:r>
              <a:rPr lang="en-US" dirty="0" smtClean="0"/>
              <a:t>In </a:t>
            </a:r>
            <a:r>
              <a:rPr lang="en-US" i="1" u="sng" dirty="0"/>
              <a:t>section 68C of the Jury Act 1977</a:t>
            </a:r>
            <a:r>
              <a:rPr lang="en-US" dirty="0"/>
              <a:t>, it is stated that a juror in a criminal trial must not make an inquiry for the purpose of obtaining information about the accused, or any other matters relevant to the trial. The maximum penalty is 50 penalty units and/or imprisonment for 2 years. </a:t>
            </a:r>
            <a:endParaRPr lang="en-US" dirty="0" smtClean="0"/>
          </a:p>
          <a:p>
            <a:r>
              <a:rPr lang="en-US" dirty="0" smtClean="0"/>
              <a:t>In </a:t>
            </a:r>
            <a:r>
              <a:rPr lang="en-US" dirty="0"/>
              <a:t>the acquiring of the jury, a potential juror will be asked if they obtain any previous knowledge of the case</a:t>
            </a:r>
            <a:endParaRPr lang="en-A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Hung Jury</a:t>
            </a:r>
            <a:endParaRPr lang="en-AU" dirty="0"/>
          </a:p>
        </p:txBody>
      </p:sp>
      <p:sp>
        <p:nvSpPr>
          <p:cNvPr id="3" name="Content Placeholder 2"/>
          <p:cNvSpPr>
            <a:spLocks noGrp="1"/>
          </p:cNvSpPr>
          <p:nvPr>
            <p:ph idx="1"/>
          </p:nvPr>
        </p:nvSpPr>
        <p:spPr/>
        <p:txBody>
          <a:bodyPr/>
          <a:lstStyle/>
          <a:p>
            <a:r>
              <a:rPr lang="en-US" dirty="0"/>
              <a:t>If a jury is unable to reach a verdict in a case, it is declared a mistrial, </a:t>
            </a:r>
            <a:r>
              <a:rPr lang="en-US" dirty="0" smtClean="0"/>
              <a:t>and called a hung jury.</a:t>
            </a:r>
          </a:p>
          <a:p>
            <a:r>
              <a:rPr lang="en-US" dirty="0"/>
              <a:t>cost, time and resources that must be utilised per </a:t>
            </a:r>
            <a:r>
              <a:rPr lang="en-US" dirty="0" smtClean="0"/>
              <a:t>case- significant disadvantage.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Safeguards</a:t>
            </a:r>
            <a:endParaRPr lang="en-AU" dirty="0"/>
          </a:p>
        </p:txBody>
      </p:sp>
      <p:sp>
        <p:nvSpPr>
          <p:cNvPr id="3" name="Content Placeholder 2"/>
          <p:cNvSpPr>
            <a:spLocks noGrp="1"/>
          </p:cNvSpPr>
          <p:nvPr>
            <p:ph idx="1"/>
          </p:nvPr>
        </p:nvSpPr>
        <p:spPr/>
        <p:txBody>
          <a:bodyPr/>
          <a:lstStyle/>
          <a:p>
            <a:r>
              <a:rPr lang="en-US" dirty="0"/>
              <a:t>However, although retrials are costly and time consuming, it is still the only reform in place to ensure the individual receives a fair verdict on behalf of their peers- yet recent discussion about </a:t>
            </a:r>
            <a:r>
              <a:rPr lang="en-AU" dirty="0" smtClean="0"/>
              <a:t>due to debates about future prospects of a “majority vote” being introduced to criminal cases.</a:t>
            </a: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Lack of legal knowledge</a:t>
            </a:r>
            <a:endParaRPr lang="en-AU" dirty="0"/>
          </a:p>
        </p:txBody>
      </p:sp>
      <p:sp>
        <p:nvSpPr>
          <p:cNvPr id="3" name="Content Placeholder 2"/>
          <p:cNvSpPr>
            <a:spLocks noGrp="1"/>
          </p:cNvSpPr>
          <p:nvPr>
            <p:ph idx="1"/>
          </p:nvPr>
        </p:nvSpPr>
        <p:spPr/>
        <p:txBody>
          <a:bodyPr/>
          <a:lstStyle/>
          <a:p>
            <a:r>
              <a:rPr lang="en-US" dirty="0"/>
              <a:t>juror having no prior legal knowledge- so may therefore be unable to understand the proceedings. </a:t>
            </a:r>
            <a:endParaRPr lang="en-US" dirty="0" smtClean="0"/>
          </a:p>
          <a:p>
            <a:pPr>
              <a:buNone/>
            </a:pPr>
            <a:endParaRPr lang="en-A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504</Words>
  <Application>Microsoft Office PowerPoint</Application>
  <PresentationFormat>On-screen Show (4:3)</PresentationFormat>
  <Paragraphs>32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JURY</vt:lpstr>
      <vt:lpstr>INTRODUCTION</vt:lpstr>
      <vt:lpstr>Focus Areas:</vt:lpstr>
      <vt:lpstr>Issues in history</vt:lpstr>
      <vt:lpstr>Media and Technology</vt:lpstr>
      <vt:lpstr>Safeguards</vt:lpstr>
      <vt:lpstr>Hung Jury</vt:lpstr>
      <vt:lpstr>Safeguards</vt:lpstr>
      <vt:lpstr>Lack of legal knowledge</vt:lpstr>
      <vt:lpstr>Safeguards</vt:lpstr>
      <vt:lpstr>Conclusion</vt:lpstr>
    </vt:vector>
  </TitlesOfParts>
  <Company>smc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JURY</dc:title>
  <dc:creator>janaya.dipietro</dc:creator>
  <cp:lastModifiedBy>janaya.dipietro</cp:lastModifiedBy>
  <cp:revision>5</cp:revision>
  <dcterms:created xsi:type="dcterms:W3CDTF">2010-03-15T10:41:02Z</dcterms:created>
  <dcterms:modified xsi:type="dcterms:W3CDTF">2010-03-15T11:16:00Z</dcterms:modified>
</cp:coreProperties>
</file>