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2" r:id="rId3"/>
    <p:sldId id="257" r:id="rId4"/>
    <p:sldId id="258" r:id="rId5"/>
    <p:sldId id="259" r:id="rId6"/>
    <p:sldId id="261"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2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6B207FC-76DE-47E1-90C9-DE9374625E81}" type="datetimeFigureOut">
              <a:rPr lang="en-US" smtClean="0"/>
              <a:t>3/16/2010</a:t>
            </a:fld>
            <a:endParaRPr lang="en-A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9FCC844-653F-4D91-A1BE-0A7A239CA8C0}"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B207FC-76DE-47E1-90C9-DE9374625E81}" type="datetimeFigureOut">
              <a:rPr lang="en-US" smtClean="0"/>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9FCC844-653F-4D91-A1BE-0A7A239CA8C0}"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B207FC-76DE-47E1-90C9-DE9374625E81}" type="datetimeFigureOut">
              <a:rPr lang="en-US" smtClean="0"/>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9FCC844-653F-4D91-A1BE-0A7A239CA8C0}"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6B207FC-76DE-47E1-90C9-DE9374625E81}" type="datetimeFigureOut">
              <a:rPr lang="en-US" smtClean="0"/>
              <a:t>3/16/2010</a:t>
            </a:fld>
            <a:endParaRPr lang="en-AU"/>
          </a:p>
        </p:txBody>
      </p:sp>
      <p:sp>
        <p:nvSpPr>
          <p:cNvPr id="5" name="Footer Placeholder 4"/>
          <p:cNvSpPr>
            <a:spLocks noGrp="1"/>
          </p:cNvSpPr>
          <p:nvPr>
            <p:ph type="ftr" sz="quarter" idx="11"/>
          </p:nvPr>
        </p:nvSpPr>
        <p:spPr>
          <a:xfrm>
            <a:off x="457200" y="6480969"/>
            <a:ext cx="4260056" cy="300831"/>
          </a:xfrm>
        </p:spPr>
        <p:txBody>
          <a:bodyPr/>
          <a:lstStyle/>
          <a:p>
            <a:endParaRPr lang="en-AU"/>
          </a:p>
        </p:txBody>
      </p:sp>
      <p:sp>
        <p:nvSpPr>
          <p:cNvPr id="6" name="Slide Number Placeholder 5"/>
          <p:cNvSpPr>
            <a:spLocks noGrp="1"/>
          </p:cNvSpPr>
          <p:nvPr>
            <p:ph type="sldNum" sz="quarter" idx="12"/>
          </p:nvPr>
        </p:nvSpPr>
        <p:spPr/>
        <p:txBody>
          <a:bodyPr/>
          <a:lstStyle/>
          <a:p>
            <a:fld id="{B9FCC844-653F-4D91-A1BE-0A7A239CA8C0}"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6B207FC-76DE-47E1-90C9-DE9374625E81}" type="datetimeFigureOut">
              <a:rPr lang="en-US" smtClean="0"/>
              <a:t>3/16/2010</a:t>
            </a:fld>
            <a:endParaRPr lang="en-AU"/>
          </a:p>
        </p:txBody>
      </p:sp>
      <p:sp>
        <p:nvSpPr>
          <p:cNvPr id="5" name="Footer Placeholder 4"/>
          <p:cNvSpPr>
            <a:spLocks noGrp="1"/>
          </p:cNvSpPr>
          <p:nvPr>
            <p:ph type="ftr" sz="quarter" idx="11"/>
          </p:nvPr>
        </p:nvSpPr>
        <p:spPr>
          <a:xfrm>
            <a:off x="2619376" y="6480969"/>
            <a:ext cx="4260056" cy="300831"/>
          </a:xfrm>
        </p:spPr>
        <p:txBody>
          <a:bodyPr/>
          <a:lstStyle/>
          <a:p>
            <a:endParaRPr lang="en-AU"/>
          </a:p>
        </p:txBody>
      </p:sp>
      <p:sp>
        <p:nvSpPr>
          <p:cNvPr id="6" name="Slide Number Placeholder 5"/>
          <p:cNvSpPr>
            <a:spLocks noGrp="1"/>
          </p:cNvSpPr>
          <p:nvPr>
            <p:ph type="sldNum" sz="quarter" idx="12"/>
          </p:nvPr>
        </p:nvSpPr>
        <p:spPr>
          <a:xfrm>
            <a:off x="8451056" y="809624"/>
            <a:ext cx="502920" cy="300831"/>
          </a:xfrm>
        </p:spPr>
        <p:txBody>
          <a:bodyPr/>
          <a:lstStyle/>
          <a:p>
            <a:fld id="{B9FCC844-653F-4D91-A1BE-0A7A239CA8C0}" type="slidenum">
              <a:rPr lang="en-AU" smtClean="0"/>
              <a:t>‹#›</a:t>
            </a:fld>
            <a:endParaRPr lang="en-A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6B207FC-76DE-47E1-90C9-DE9374625E81}" type="datetimeFigureOut">
              <a:rPr lang="en-US" smtClean="0"/>
              <a:t>3/16/2010</a:t>
            </a:fld>
            <a:endParaRPr lang="en-AU"/>
          </a:p>
        </p:txBody>
      </p:sp>
      <p:sp>
        <p:nvSpPr>
          <p:cNvPr id="6" name="Footer Placeholder 5"/>
          <p:cNvSpPr>
            <a:spLocks noGrp="1"/>
          </p:cNvSpPr>
          <p:nvPr>
            <p:ph type="ftr" sz="quarter" idx="11"/>
          </p:nvPr>
        </p:nvSpPr>
        <p:spPr>
          <a:xfrm>
            <a:off x="457200" y="6480969"/>
            <a:ext cx="4260056" cy="301752"/>
          </a:xfrm>
        </p:spPr>
        <p:txBody>
          <a:bodyPr/>
          <a:lstStyle/>
          <a:p>
            <a:endParaRPr lang="en-AU"/>
          </a:p>
        </p:txBody>
      </p:sp>
      <p:sp>
        <p:nvSpPr>
          <p:cNvPr id="7" name="Slide Number Placeholder 6"/>
          <p:cNvSpPr>
            <a:spLocks noGrp="1"/>
          </p:cNvSpPr>
          <p:nvPr>
            <p:ph type="sldNum" sz="quarter" idx="12"/>
          </p:nvPr>
        </p:nvSpPr>
        <p:spPr>
          <a:xfrm>
            <a:off x="7589520" y="6480969"/>
            <a:ext cx="502920" cy="301752"/>
          </a:xfrm>
        </p:spPr>
        <p:txBody>
          <a:bodyPr/>
          <a:lstStyle/>
          <a:p>
            <a:fld id="{B9FCC844-653F-4D91-A1BE-0A7A239CA8C0}"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6B207FC-76DE-47E1-90C9-DE9374625E81}" type="datetimeFigureOut">
              <a:rPr lang="en-US" smtClean="0"/>
              <a:t>3/16/2010</a:t>
            </a:fld>
            <a:endParaRPr lang="en-AU"/>
          </a:p>
        </p:txBody>
      </p:sp>
      <p:sp>
        <p:nvSpPr>
          <p:cNvPr id="8" name="Footer Placeholder 7"/>
          <p:cNvSpPr>
            <a:spLocks noGrp="1"/>
          </p:cNvSpPr>
          <p:nvPr>
            <p:ph type="ftr" sz="quarter" idx="11"/>
          </p:nvPr>
        </p:nvSpPr>
        <p:spPr>
          <a:xfrm>
            <a:off x="457200" y="6480969"/>
            <a:ext cx="4261104" cy="301752"/>
          </a:xfrm>
        </p:spPr>
        <p:txBody>
          <a:bodyPr/>
          <a:lstStyle/>
          <a:p>
            <a:endParaRPr lang="en-A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9FCC844-653F-4D91-A1BE-0A7A239CA8C0}"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B207FC-76DE-47E1-90C9-DE9374625E81}" type="datetimeFigureOut">
              <a:rPr lang="en-US" smtClean="0"/>
              <a:t>3/16/2010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9FCC844-653F-4D91-A1BE-0A7A239CA8C0}"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6B207FC-76DE-47E1-90C9-DE9374625E81}" type="datetimeFigureOut">
              <a:rPr lang="en-US" smtClean="0"/>
              <a:t>3/16/2010</a:t>
            </a:fld>
            <a:endParaRPr lang="en-AU"/>
          </a:p>
        </p:txBody>
      </p:sp>
      <p:sp>
        <p:nvSpPr>
          <p:cNvPr id="3" name="Footer Placeholder 2"/>
          <p:cNvSpPr>
            <a:spLocks noGrp="1"/>
          </p:cNvSpPr>
          <p:nvPr>
            <p:ph type="ftr" sz="quarter" idx="11"/>
          </p:nvPr>
        </p:nvSpPr>
        <p:spPr>
          <a:xfrm>
            <a:off x="457200" y="6481890"/>
            <a:ext cx="4260056" cy="300831"/>
          </a:xfrm>
        </p:spPr>
        <p:txBody>
          <a:bodyPr/>
          <a:lstStyle/>
          <a:p>
            <a:endParaRPr lang="en-AU"/>
          </a:p>
        </p:txBody>
      </p:sp>
      <p:sp>
        <p:nvSpPr>
          <p:cNvPr id="4" name="Slide Number Placeholder 3"/>
          <p:cNvSpPr>
            <a:spLocks noGrp="1"/>
          </p:cNvSpPr>
          <p:nvPr>
            <p:ph type="sldNum" sz="quarter" idx="12"/>
          </p:nvPr>
        </p:nvSpPr>
        <p:spPr>
          <a:xfrm>
            <a:off x="7589520" y="6480969"/>
            <a:ext cx="502920" cy="301752"/>
          </a:xfrm>
        </p:spPr>
        <p:txBody>
          <a:bodyPr/>
          <a:lstStyle/>
          <a:p>
            <a:fld id="{B9FCC844-653F-4D91-A1BE-0A7A239CA8C0}"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6B207FC-76DE-47E1-90C9-DE9374625E81}" type="datetimeFigureOut">
              <a:rPr lang="en-US" smtClean="0"/>
              <a:t>3/16/2010</a:t>
            </a:fld>
            <a:endParaRPr lang="en-A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9FCC844-653F-4D91-A1BE-0A7A239CA8C0}"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6B207FC-76DE-47E1-90C9-DE9374625E81}" type="datetimeFigureOut">
              <a:rPr lang="en-US" smtClean="0"/>
              <a:t>3/16/2010</a:t>
            </a:fld>
            <a:endParaRPr lang="en-A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9FCC844-653F-4D91-A1BE-0A7A239CA8C0}"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6B207FC-76DE-47E1-90C9-DE9374625E81}" type="datetimeFigureOut">
              <a:rPr lang="en-US" smtClean="0"/>
              <a:t>3/16/2010</a:t>
            </a:fld>
            <a:endParaRPr lang="en-A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9FCC844-653F-4D91-A1BE-0A7A239CA8C0}" type="slidenum">
              <a:rPr lang="en-AU" smtClean="0"/>
              <a:t>‹#›</a:t>
            </a:fld>
            <a:endParaRPr lang="en-A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judcom.nsw.gov.au/publications/st/index.html#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POST-SENTENCING DECISIONS</a:t>
            </a:r>
            <a:endParaRPr lang="en-AU" dirty="0">
              <a:solidFill>
                <a:schemeClr val="bg1"/>
              </a:solidFill>
            </a:endParaRPr>
          </a:p>
        </p:txBody>
      </p:sp>
      <p:sp>
        <p:nvSpPr>
          <p:cNvPr id="3" name="Subtitle 2"/>
          <p:cNvSpPr>
            <a:spLocks noGrp="1"/>
          </p:cNvSpPr>
          <p:nvPr>
            <p:ph type="subTitle" idx="1"/>
          </p:nvPr>
        </p:nvSpPr>
        <p:spPr/>
        <p:txBody>
          <a:bodyPr/>
          <a:lstStyle/>
          <a:p>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SERCURITY CLASSIFICATIONS</a:t>
            </a:r>
            <a:endParaRPr lang="en-AU" dirty="0"/>
          </a:p>
        </p:txBody>
      </p:sp>
      <p:sp>
        <p:nvSpPr>
          <p:cNvPr id="3" name="Content Placeholder 2"/>
          <p:cNvSpPr>
            <a:spLocks noGrp="1"/>
          </p:cNvSpPr>
          <p:nvPr>
            <p:ph idx="1"/>
          </p:nvPr>
        </p:nvSpPr>
        <p:spPr/>
        <p:txBody>
          <a:bodyPr/>
          <a:lstStyle/>
          <a:p>
            <a:r>
              <a:rPr lang="en-AU" dirty="0" smtClean="0"/>
              <a:t>is a decision based on whether the offender is a high or minimal security risk</a:t>
            </a:r>
            <a:r>
              <a:rPr lang="en-AU" dirty="0" smtClean="0"/>
              <a:t>.</a:t>
            </a:r>
          </a:p>
          <a:p>
            <a:r>
              <a:rPr lang="en-AU" dirty="0" smtClean="0"/>
              <a:t>This decides what type of gaol the offender is sent </a:t>
            </a:r>
            <a:r>
              <a:rPr lang="en-AU" dirty="0" smtClean="0"/>
              <a:t>to.</a:t>
            </a:r>
          </a:p>
          <a:p>
            <a:r>
              <a:rPr lang="en-AU" dirty="0" smtClean="0"/>
              <a:t>Maximum security gaols offer less freedom and fewer activities, where as minimum security gaols and prison farms offer more freedom, prisoner work programs and </a:t>
            </a:r>
            <a:r>
              <a:rPr lang="en-AU" dirty="0" smtClean="0"/>
              <a:t>education.</a:t>
            </a:r>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143000"/>
          </a:xfrm>
          <a:noFill/>
          <a:ln>
            <a:noFill/>
          </a:ln>
        </p:spPr>
        <p:txBody>
          <a:bodyPr/>
          <a:lstStyle/>
          <a:p>
            <a:r>
              <a:rPr lang="en-US" dirty="0" smtClean="0"/>
              <a:t>PROTECTIVE CUSTODY</a:t>
            </a:r>
            <a:endParaRPr lang="en-AU" dirty="0"/>
          </a:p>
        </p:txBody>
      </p:sp>
      <p:sp>
        <p:nvSpPr>
          <p:cNvPr id="3" name="Content Placeholder 2"/>
          <p:cNvSpPr>
            <a:spLocks noGrp="1"/>
          </p:cNvSpPr>
          <p:nvPr>
            <p:ph idx="1"/>
          </p:nvPr>
        </p:nvSpPr>
        <p:spPr/>
        <p:txBody>
          <a:bodyPr>
            <a:normAutofit lnSpcReduction="10000"/>
          </a:bodyPr>
          <a:lstStyle/>
          <a:p>
            <a:r>
              <a:rPr lang="en-AU" b="1" dirty="0" smtClean="0"/>
              <a:t>Increasing use of protective custody</a:t>
            </a:r>
          </a:p>
          <a:p>
            <a:r>
              <a:rPr lang="en-AU" dirty="0" smtClean="0"/>
              <a:t>While the total number of inmates detained in full time custody in New South Wales has increased substantially since 1996, so has the number of inmates being held in protective custody. In fact the rate of increase of inmates in protective custody is higher (83.1 %), than the rate of increase of full time inmates (18.7%). </a:t>
            </a: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smtClean="0"/>
              <a:t>In New South Wales, on 7 April 1996, there were 6,211 inmates in full time custody,</a:t>
            </a:r>
            <a:r>
              <a:rPr lang="en-AU" baseline="30000" dirty="0" smtClean="0">
                <a:hlinkClick r:id="rId2"/>
              </a:rPr>
              <a:t>5</a:t>
            </a:r>
            <a:r>
              <a:rPr lang="en-AU" dirty="0" smtClean="0"/>
              <a:t> of whom 704 (11.3%) were in protective custody. Five years later, on 2 April 2000, the number of inmates held in full time custody had increased to 7,372, with 1,289 (17.4%) in protective custody</a:t>
            </a:r>
          </a:p>
          <a:p>
            <a:pPr>
              <a:buNone/>
            </a:pP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4" name="Content Placeholder 3" descr="Fig1.gif"/>
          <p:cNvPicPr>
            <a:picLocks noGrp="1" noChangeAspect="1"/>
          </p:cNvPicPr>
          <p:nvPr>
            <p:ph idx="1"/>
          </p:nvPr>
        </p:nvPicPr>
        <p:blipFill>
          <a:blip r:embed="rId2" cstate="print"/>
          <a:stretch>
            <a:fillRect/>
          </a:stretch>
        </p:blipFill>
        <p:spPr>
          <a:xfrm>
            <a:off x="1571604" y="714356"/>
            <a:ext cx="6243637" cy="551432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PAROLE</a:t>
            </a:r>
            <a:endParaRPr lang="en-AU" dirty="0"/>
          </a:p>
        </p:txBody>
      </p:sp>
      <p:sp>
        <p:nvSpPr>
          <p:cNvPr id="3" name="Content Placeholder 2"/>
          <p:cNvSpPr>
            <a:spLocks noGrp="1"/>
          </p:cNvSpPr>
          <p:nvPr>
            <p:ph idx="1"/>
          </p:nvPr>
        </p:nvSpPr>
        <p:spPr/>
        <p:txBody>
          <a:bodyPr/>
          <a:lstStyle/>
          <a:p>
            <a:r>
              <a:rPr lang="en-AU" dirty="0" smtClean="0"/>
              <a:t>releasing offenders before their release date providing they follow certain conditions</a:t>
            </a:r>
            <a:r>
              <a:rPr lang="en-AU" dirty="0" smtClean="0"/>
              <a:t>.</a:t>
            </a:r>
            <a:r>
              <a:rPr lang="en-AU" dirty="0" smtClean="0"/>
              <a:t> if they violate the conditions of their </a:t>
            </a:r>
            <a:r>
              <a:rPr lang="en-AU" dirty="0" smtClean="0"/>
              <a:t>parole they may be returned to prison</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pic>
        <p:nvPicPr>
          <p:cNvPr id="4" name="Content Placeholder 3" descr="1997-10-15.gif"/>
          <p:cNvPicPr>
            <a:picLocks noGrp="1" noChangeAspect="1"/>
          </p:cNvPicPr>
          <p:nvPr>
            <p:ph idx="1"/>
          </p:nvPr>
        </p:nvPicPr>
        <p:blipFill>
          <a:blip r:embed="rId2" cstate="print"/>
          <a:stretch>
            <a:fillRect/>
          </a:stretch>
        </p:blipFill>
        <p:spPr>
          <a:xfrm>
            <a:off x="2000232" y="95213"/>
            <a:ext cx="5072090" cy="6762787"/>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67</TotalTime>
  <Words>215</Words>
  <Application>Microsoft Office PowerPoint</Application>
  <PresentationFormat>On-screen Show (4:3)</PresentationFormat>
  <Paragraphs>11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POST-SENTENCING DECISIONS</vt:lpstr>
      <vt:lpstr>SERCURITY CLASSIFICATIONS</vt:lpstr>
      <vt:lpstr>PROTECTIVE CUSTODY</vt:lpstr>
      <vt:lpstr>Slide 4</vt:lpstr>
      <vt:lpstr>Slide 5</vt:lpstr>
      <vt:lpstr>PAROLE</vt:lpstr>
      <vt:lpstr>Slide 7</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POST-SENTENCING DECISIONS</dc:title>
  <dc:creator>kayla.darcy</dc:creator>
  <cp:lastModifiedBy>kayla.darcy</cp:lastModifiedBy>
  <cp:revision>1</cp:revision>
  <dcterms:created xsi:type="dcterms:W3CDTF">2010-03-15T21:28:15Z</dcterms:created>
  <dcterms:modified xsi:type="dcterms:W3CDTF">2010-03-15T22:36:06Z</dcterms:modified>
</cp:coreProperties>
</file>