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43" d="100"/>
          <a:sy n="43" d="100"/>
        </p:scale>
        <p:origin x="-1296"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p>
            <a:fld id="{6C0629D2-FF1A-40C6-9CA8-B7FFE8B67C9A}" type="datetimeFigureOut">
              <a:rPr lang="en-US" smtClean="0"/>
              <a:pPr/>
              <a:t>3/16/2010</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AFEE9A5D-2105-49C2-B321-7CF82FA567AF}" type="slidenum">
              <a:rPr lang="en-AU" smtClean="0"/>
              <a:pPr/>
              <a:t>‹#›</a:t>
            </a:fld>
            <a:endParaRPr lang="en-A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6C0629D2-FF1A-40C6-9CA8-B7FFE8B67C9A}" type="datetimeFigureOut">
              <a:rPr lang="en-US" smtClean="0"/>
              <a:pPr/>
              <a:t>3/16/2010</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AFEE9A5D-2105-49C2-B321-7CF82FA567AF}" type="slidenum">
              <a:rPr lang="en-AU" smtClean="0"/>
              <a:pPr/>
              <a:t>‹#›</a:t>
            </a:fld>
            <a:endParaRPr lang="en-A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6C0629D2-FF1A-40C6-9CA8-B7FFE8B67C9A}" type="datetimeFigureOut">
              <a:rPr lang="en-US" smtClean="0"/>
              <a:pPr/>
              <a:t>3/16/2010</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AFEE9A5D-2105-49C2-B321-7CF82FA567AF}" type="slidenum">
              <a:rPr lang="en-AU" smtClean="0"/>
              <a:pPr/>
              <a:t>‹#›</a:t>
            </a:fld>
            <a:endParaRPr lang="en-A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6C0629D2-FF1A-40C6-9CA8-B7FFE8B67C9A}" type="datetimeFigureOut">
              <a:rPr lang="en-US" smtClean="0"/>
              <a:pPr/>
              <a:t>3/16/2010</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AFEE9A5D-2105-49C2-B321-7CF82FA567AF}" type="slidenum">
              <a:rPr lang="en-AU" smtClean="0"/>
              <a:pPr/>
              <a:t>‹#›</a:t>
            </a:fld>
            <a:endParaRPr lang="en-A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C0629D2-FF1A-40C6-9CA8-B7FFE8B67C9A}" type="datetimeFigureOut">
              <a:rPr lang="en-US" smtClean="0"/>
              <a:pPr/>
              <a:t>3/16/2010</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AFEE9A5D-2105-49C2-B321-7CF82FA567AF}" type="slidenum">
              <a:rPr lang="en-AU" smtClean="0"/>
              <a:pPr/>
              <a:t>‹#›</a:t>
            </a:fld>
            <a:endParaRPr lang="en-A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p>
            <a:fld id="{6C0629D2-FF1A-40C6-9CA8-B7FFE8B67C9A}" type="datetimeFigureOut">
              <a:rPr lang="en-US" smtClean="0"/>
              <a:pPr/>
              <a:t>3/16/2010</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AFEE9A5D-2105-49C2-B321-7CF82FA567AF}" type="slidenum">
              <a:rPr lang="en-AU" smtClean="0"/>
              <a:pPr/>
              <a:t>‹#›</a:t>
            </a:fld>
            <a:endParaRPr lang="en-A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7" name="Date Placeholder 6"/>
          <p:cNvSpPr>
            <a:spLocks noGrp="1"/>
          </p:cNvSpPr>
          <p:nvPr>
            <p:ph type="dt" sz="half" idx="10"/>
          </p:nvPr>
        </p:nvSpPr>
        <p:spPr/>
        <p:txBody>
          <a:bodyPr/>
          <a:lstStyle/>
          <a:p>
            <a:fld id="{6C0629D2-FF1A-40C6-9CA8-B7FFE8B67C9A}" type="datetimeFigureOut">
              <a:rPr lang="en-US" smtClean="0"/>
              <a:pPr/>
              <a:t>3/16/2010</a:t>
            </a:fld>
            <a:endParaRPr lang="en-AU"/>
          </a:p>
        </p:txBody>
      </p:sp>
      <p:sp>
        <p:nvSpPr>
          <p:cNvPr id="8" name="Footer Placeholder 7"/>
          <p:cNvSpPr>
            <a:spLocks noGrp="1"/>
          </p:cNvSpPr>
          <p:nvPr>
            <p:ph type="ftr" sz="quarter" idx="11"/>
          </p:nvPr>
        </p:nvSpPr>
        <p:spPr/>
        <p:txBody>
          <a:bodyPr/>
          <a:lstStyle/>
          <a:p>
            <a:endParaRPr lang="en-AU"/>
          </a:p>
        </p:txBody>
      </p:sp>
      <p:sp>
        <p:nvSpPr>
          <p:cNvPr id="9" name="Slide Number Placeholder 8"/>
          <p:cNvSpPr>
            <a:spLocks noGrp="1"/>
          </p:cNvSpPr>
          <p:nvPr>
            <p:ph type="sldNum" sz="quarter" idx="12"/>
          </p:nvPr>
        </p:nvSpPr>
        <p:spPr/>
        <p:txBody>
          <a:bodyPr/>
          <a:lstStyle/>
          <a:p>
            <a:fld id="{AFEE9A5D-2105-49C2-B321-7CF82FA567AF}" type="slidenum">
              <a:rPr lang="en-AU" smtClean="0"/>
              <a:pPr/>
              <a:t>‹#›</a:t>
            </a:fld>
            <a:endParaRPr lang="en-A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Date Placeholder 2"/>
          <p:cNvSpPr>
            <a:spLocks noGrp="1"/>
          </p:cNvSpPr>
          <p:nvPr>
            <p:ph type="dt" sz="half" idx="10"/>
          </p:nvPr>
        </p:nvSpPr>
        <p:spPr/>
        <p:txBody>
          <a:bodyPr/>
          <a:lstStyle/>
          <a:p>
            <a:fld id="{6C0629D2-FF1A-40C6-9CA8-B7FFE8B67C9A}" type="datetimeFigureOut">
              <a:rPr lang="en-US" smtClean="0"/>
              <a:pPr/>
              <a:t>3/16/2010</a:t>
            </a:fld>
            <a:endParaRPr lang="en-AU"/>
          </a:p>
        </p:txBody>
      </p:sp>
      <p:sp>
        <p:nvSpPr>
          <p:cNvPr id="4" name="Footer Placeholder 3"/>
          <p:cNvSpPr>
            <a:spLocks noGrp="1"/>
          </p:cNvSpPr>
          <p:nvPr>
            <p:ph type="ftr" sz="quarter" idx="11"/>
          </p:nvPr>
        </p:nvSpPr>
        <p:spPr/>
        <p:txBody>
          <a:bodyPr/>
          <a:lstStyle/>
          <a:p>
            <a:endParaRPr lang="en-AU"/>
          </a:p>
        </p:txBody>
      </p:sp>
      <p:sp>
        <p:nvSpPr>
          <p:cNvPr id="5" name="Slide Number Placeholder 4"/>
          <p:cNvSpPr>
            <a:spLocks noGrp="1"/>
          </p:cNvSpPr>
          <p:nvPr>
            <p:ph type="sldNum" sz="quarter" idx="12"/>
          </p:nvPr>
        </p:nvSpPr>
        <p:spPr/>
        <p:txBody>
          <a:bodyPr/>
          <a:lstStyle/>
          <a:p>
            <a:fld id="{AFEE9A5D-2105-49C2-B321-7CF82FA567AF}" type="slidenum">
              <a:rPr lang="en-AU" smtClean="0"/>
              <a:pPr/>
              <a:t>‹#›</a:t>
            </a:fld>
            <a:endParaRPr lang="en-A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C0629D2-FF1A-40C6-9CA8-B7FFE8B67C9A}" type="datetimeFigureOut">
              <a:rPr lang="en-US" smtClean="0"/>
              <a:pPr/>
              <a:t>3/16/2010</a:t>
            </a:fld>
            <a:endParaRPr lang="en-AU"/>
          </a:p>
        </p:txBody>
      </p:sp>
      <p:sp>
        <p:nvSpPr>
          <p:cNvPr id="3" name="Footer Placeholder 2"/>
          <p:cNvSpPr>
            <a:spLocks noGrp="1"/>
          </p:cNvSpPr>
          <p:nvPr>
            <p:ph type="ftr" sz="quarter" idx="11"/>
          </p:nvPr>
        </p:nvSpPr>
        <p:spPr/>
        <p:txBody>
          <a:bodyPr/>
          <a:lstStyle/>
          <a:p>
            <a:endParaRPr lang="en-AU"/>
          </a:p>
        </p:txBody>
      </p:sp>
      <p:sp>
        <p:nvSpPr>
          <p:cNvPr id="4" name="Slide Number Placeholder 3"/>
          <p:cNvSpPr>
            <a:spLocks noGrp="1"/>
          </p:cNvSpPr>
          <p:nvPr>
            <p:ph type="sldNum" sz="quarter" idx="12"/>
          </p:nvPr>
        </p:nvSpPr>
        <p:spPr/>
        <p:txBody>
          <a:bodyPr/>
          <a:lstStyle/>
          <a:p>
            <a:fld id="{AFEE9A5D-2105-49C2-B321-7CF82FA567AF}" type="slidenum">
              <a:rPr lang="en-AU" smtClean="0"/>
              <a:pPr/>
              <a:t>‹#›</a:t>
            </a:fld>
            <a:endParaRPr lang="en-A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C0629D2-FF1A-40C6-9CA8-B7FFE8B67C9A}" type="datetimeFigureOut">
              <a:rPr lang="en-US" smtClean="0"/>
              <a:pPr/>
              <a:t>3/16/2010</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AFEE9A5D-2105-49C2-B321-7CF82FA567AF}" type="slidenum">
              <a:rPr lang="en-AU" smtClean="0"/>
              <a:pPr/>
              <a:t>‹#›</a:t>
            </a:fld>
            <a:endParaRPr lang="en-A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AU"/>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C0629D2-FF1A-40C6-9CA8-B7FFE8B67C9A}" type="datetimeFigureOut">
              <a:rPr lang="en-US" smtClean="0"/>
              <a:pPr/>
              <a:t>3/16/2010</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AFEE9A5D-2105-49C2-B321-7CF82FA567AF}" type="slidenum">
              <a:rPr lang="en-AU" smtClean="0"/>
              <a:pPr/>
              <a:t>‹#›</a:t>
            </a:fld>
            <a:endParaRPr lang="en-A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AU"/>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C0629D2-FF1A-40C6-9CA8-B7FFE8B67C9A}" type="datetimeFigureOut">
              <a:rPr lang="en-US" smtClean="0"/>
              <a:pPr/>
              <a:t>3/16/2010</a:t>
            </a:fld>
            <a:endParaRPr lang="en-AU"/>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AU"/>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FEE9A5D-2105-49C2-B321-7CF82FA567AF}" type="slidenum">
              <a:rPr lang="en-AU" smtClean="0"/>
              <a:pPr/>
              <a:t>‹#›</a:t>
            </a:fld>
            <a:endParaRPr lang="en-A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hyperlink" Target="http://images.google.com.au/imgres?imgurl=http://www.indexoz.com/flag/aboriginal-flag.gif&amp;imgrefurl=http://www.indexoz.com/flag/aboriginal-flag.htm&amp;usg=__qthAvUU8EjOXvQUsuHybo_HA-i4=&amp;h=303&amp;w=455&amp;sz=5&amp;hl=en&amp;start=1&amp;itbs=1&amp;tbnid=yrXByUV5T6oArM:&amp;tbnh=85&amp;tbnw=128&amp;prev=/images?q=aboriginal+flag&amp;hl=en&amp;gbv=2&amp;tbs=isch:1" TargetMode="Externa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gi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hyperlink" Target="http://images.google.com.au/imgres?imgurl=http://www.cit.act.edu.au/__data/assets/image/0019/5248/Yurauna-Logo.jpg&amp;imgrefurl=http://www.cit.act.edu.au/industry_business/industry_connection/2008_november&amp;usg=__8jF3pwJ-Cbm5wxxkgzIOpE0r2lM=&amp;h=137&amp;w=100&amp;sz=10&amp;hl=en&amp;start=12&amp;itbs=1&amp;tbnid=URfXqePMt6fT1M:&amp;tbnh=93&amp;tbnw=68&amp;prev=/images?q=circle+sentencing&amp;hl=en&amp;sa=G&amp;gbv=2&amp;tbs=isch:1" TargetMode="External"/><Relationship Id="rId1" Type="http://schemas.openxmlformats.org/officeDocument/2006/relationships/slideLayout" Target="../slideLayouts/slideLayout2.xml"/><Relationship Id="rId5" Type="http://schemas.openxmlformats.org/officeDocument/2006/relationships/image" Target="../media/image5.jpeg"/><Relationship Id="rId4" Type="http://schemas.openxmlformats.org/officeDocument/2006/relationships/hyperlink" Target="http://images.google.com.au/imgres?imgurl=http://i.ehow.com/images/GlobalPhoto/Articles/5594485/103893462254edaf8d4-main_Full.jpg&amp;imgrefurl=http://www.ehow.com/about_5387084_history-circle-sentencing.html&amp;usg=__fA9EVAM8Bym8B5Bo7zObLOhVJho=&amp;h=333&amp;w=500&amp;sz=25&amp;hl=en&amp;start=19&amp;itbs=1&amp;tbnid=HfSQl8GifkoziM:&amp;tbnh=87&amp;tbnw=130&amp;prev=/images?q=circle+sentencing&amp;hl=en&amp;sa=G&amp;gbv=2&amp;tbs=isch:1" TargetMode="External"/></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hyperlink" Target="http://undergrowth.org/system/files/images/aboriginal-map.preview.jpg"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hyperlink" Target="http://images.google.com.au/imgres?imgurl=http://indigenousrights.net.au/images/pictures/i746_m.jpg&amp;imgrefurl=http://indigenousrights.net.au/section.asp%3FsID%3D10&amp;usg=__0buW8yRHPGpbyrn-Y06wAFvqzCo=&amp;h=453&amp;w=600&amp;sz=58&amp;hl=en&amp;start=5&amp;itbs=1&amp;tbnid=u807amPJq5BJ_M:&amp;tbnh=102&amp;tbnw=135&amp;prev=/images%3Fq%3Daboriginal%2Bland%2Brights%26hl%3Den%26gbv%3D2%26tbs%3Disch:1" TargetMode="External"/><Relationship Id="rId1" Type="http://schemas.openxmlformats.org/officeDocument/2006/relationships/slideLayout" Target="../slideLayouts/slideLayout2.xml"/><Relationship Id="rId6" Type="http://schemas.openxmlformats.org/officeDocument/2006/relationships/image" Target="../media/image9.jpeg"/><Relationship Id="rId5" Type="http://schemas.openxmlformats.org/officeDocument/2006/relationships/image" Target="../media/image8.jpeg"/><Relationship Id="rId4" Type="http://schemas.openxmlformats.org/officeDocument/2006/relationships/hyperlink" Target="http://images.google.com.au/imgres?imgurl=http://www.harmony.gov.au/funding/community-grants/images/nswabor.gif&amp;imgrefurl=http://www.harmony.gov.au/funding/community-grants/previous/grants1999/grant23.htm&amp;usg=__tmvFQtJPzh7zPRXL_fEzaJVQ52g=&amp;h=162&amp;w=200&amp;sz=4&amp;hl=en&amp;start=14&amp;itbs=1&amp;tbnid=2OyUyaIH0fA-0M:&amp;tbnh=84&amp;tbnw=104&amp;prev=/images%3Fq%3Daboriginal%2Bland%2Brights%26hl%3Den%26gbv%3D2%26tbs%3Disch:1" TargetMode="External"/></Relationships>
</file>

<file path=ppt/slides/_rels/slide7.xml.rels><?xml version="1.0" encoding="UTF-8" standalone="yes"?>
<Relationships xmlns="http://schemas.openxmlformats.org/package/2006/relationships"><Relationship Id="rId2" Type="http://schemas.openxmlformats.org/officeDocument/2006/relationships/image" Target="../media/image10.gi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1.gi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t1.gstatic.com/images?q=tbn:yrXByUV5T6oArM:http://www.indexoz.com/flag/aboriginal-flag.gif">
            <a:hlinkClick r:id="rId2"/>
          </p:cNvPr>
          <p:cNvPicPr>
            <a:picLocks noChangeAspect="1" noChangeArrowheads="1"/>
          </p:cNvPicPr>
          <p:nvPr/>
        </p:nvPicPr>
        <p:blipFill>
          <a:blip r:embed="rId3" cstate="print"/>
          <a:srcRect/>
          <a:stretch>
            <a:fillRect/>
          </a:stretch>
        </p:blipFill>
        <p:spPr bwMode="auto">
          <a:xfrm>
            <a:off x="2285984" y="2786058"/>
            <a:ext cx="4857784" cy="3225877"/>
          </a:xfrm>
          <a:prstGeom prst="rect">
            <a:avLst/>
          </a:prstGeom>
          <a:noFill/>
        </p:spPr>
      </p:pic>
      <p:sp>
        <p:nvSpPr>
          <p:cNvPr id="5" name="Rectangle 4"/>
          <p:cNvSpPr/>
          <p:nvPr/>
        </p:nvSpPr>
        <p:spPr>
          <a:xfrm>
            <a:off x="1005206" y="285728"/>
            <a:ext cx="7172349" cy="1938992"/>
          </a:xfrm>
          <a:prstGeom prst="rect">
            <a:avLst/>
          </a:prstGeom>
          <a:noFill/>
        </p:spPr>
        <p:txBody>
          <a:bodyPr wrap="none" lIns="91440" tIns="45720" rIns="91440" bIns="45720">
            <a:spAutoFit/>
          </a:bodyPr>
          <a:lstStyle/>
          <a:p>
            <a:pPr algn="ctr"/>
            <a:r>
              <a:rPr lang="en-US" sz="6000" b="1" cap="none" spc="0" dirty="0" smtClean="0">
                <a:ln w="12700">
                  <a:solidFill>
                    <a:schemeClr val="tx1"/>
                  </a:solidFill>
                  <a:prstDash val="solid"/>
                </a:ln>
                <a:gradFill>
                  <a:gsLst>
                    <a:gs pos="0">
                      <a:srgbClr val="FF3399"/>
                    </a:gs>
                    <a:gs pos="25000">
                      <a:srgbClr val="FF6633"/>
                    </a:gs>
                    <a:gs pos="50000">
                      <a:srgbClr val="FFFF00"/>
                    </a:gs>
                    <a:gs pos="75000">
                      <a:srgbClr val="01A78F"/>
                    </a:gs>
                    <a:gs pos="100000">
                      <a:srgbClr val="3366FF"/>
                    </a:gs>
                  </a:gsLst>
                  <a:lin ang="5400000" scaled="0"/>
                </a:gradFill>
                <a:effectLst>
                  <a:outerShdw blurRad="41275" dist="20320" dir="1800000" algn="tl" rotWithShape="0">
                    <a:srgbClr val="000000">
                      <a:alpha val="40000"/>
                    </a:srgbClr>
                  </a:outerShdw>
                </a:effectLst>
              </a:rPr>
              <a:t>Aboriginal </a:t>
            </a:r>
            <a:r>
              <a:rPr lang="en-US" sz="6000" b="1" cap="none" spc="0" dirty="0" smtClean="0">
                <a:ln w="12700">
                  <a:solidFill>
                    <a:schemeClr val="tx1"/>
                  </a:solidFill>
                  <a:prstDash val="solid"/>
                </a:ln>
                <a:gradFill>
                  <a:gsLst>
                    <a:gs pos="0">
                      <a:srgbClr val="FF3399"/>
                    </a:gs>
                    <a:gs pos="25000">
                      <a:srgbClr val="FF6633"/>
                    </a:gs>
                    <a:gs pos="50000">
                      <a:srgbClr val="FFFF00"/>
                    </a:gs>
                    <a:gs pos="75000">
                      <a:srgbClr val="01A78F"/>
                    </a:gs>
                    <a:gs pos="100000">
                      <a:srgbClr val="3366FF"/>
                    </a:gs>
                  </a:gsLst>
                  <a:lin ang="5400000" scaled="0"/>
                </a:gradFill>
                <a:effectLst>
                  <a:outerShdw blurRad="41275" dist="20320" dir="1800000" algn="tl" rotWithShape="0">
                    <a:srgbClr val="000000">
                      <a:alpha val="40000"/>
                    </a:srgbClr>
                  </a:outerShdw>
                </a:effectLst>
              </a:rPr>
              <a:t>and Torres </a:t>
            </a:r>
          </a:p>
          <a:p>
            <a:pPr algn="ctr"/>
            <a:r>
              <a:rPr lang="en-US" sz="6000" b="1" cap="none" spc="0" dirty="0" smtClean="0">
                <a:ln w="12700">
                  <a:solidFill>
                    <a:schemeClr val="tx1"/>
                  </a:solidFill>
                  <a:prstDash val="solid"/>
                </a:ln>
                <a:gradFill>
                  <a:gsLst>
                    <a:gs pos="0">
                      <a:srgbClr val="FF3399"/>
                    </a:gs>
                    <a:gs pos="25000">
                      <a:srgbClr val="FF6633"/>
                    </a:gs>
                    <a:gs pos="50000">
                      <a:srgbClr val="FFFF00"/>
                    </a:gs>
                    <a:gs pos="75000">
                      <a:srgbClr val="01A78F"/>
                    </a:gs>
                    <a:gs pos="100000">
                      <a:srgbClr val="3366FF"/>
                    </a:gs>
                  </a:gsLst>
                  <a:lin ang="5400000" scaled="0"/>
                </a:gradFill>
                <a:effectLst>
                  <a:outerShdw blurRad="41275" dist="20320" dir="1800000" algn="tl" rotWithShape="0">
                    <a:srgbClr val="000000">
                      <a:alpha val="40000"/>
                    </a:srgbClr>
                  </a:outerShdw>
                </a:effectLst>
              </a:rPr>
              <a:t>Strait Islanders</a:t>
            </a:r>
            <a:endParaRPr lang="en-US" sz="6000" b="1" cap="none" spc="0" dirty="0">
              <a:ln w="12700">
                <a:solidFill>
                  <a:schemeClr val="tx1"/>
                </a:solidFill>
                <a:prstDash val="solid"/>
              </a:ln>
              <a:gradFill>
                <a:gsLst>
                  <a:gs pos="0">
                    <a:srgbClr val="FF3399"/>
                  </a:gs>
                  <a:gs pos="25000">
                    <a:srgbClr val="FF6633"/>
                  </a:gs>
                  <a:gs pos="50000">
                    <a:srgbClr val="FFFF00"/>
                  </a:gs>
                  <a:gs pos="75000">
                    <a:srgbClr val="01A78F"/>
                  </a:gs>
                  <a:gs pos="100000">
                    <a:srgbClr val="3366FF"/>
                  </a:gs>
                </a:gsLst>
                <a:lin ang="5400000" scaled="0"/>
              </a:gradFill>
              <a:effectLst>
                <a:outerShdw blurRad="41275" dist="20320" dir="1800000" algn="tl" rotWithShape="0">
                  <a:srgbClr val="000000">
                    <a:alpha val="40000"/>
                  </a:srgbClr>
                </a:outerShdw>
              </a:effectLst>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Aboriginal prisoners in Australia in 2007."/>
          <p:cNvPicPr>
            <a:picLocks noChangeAspect="1" noChangeArrowheads="1"/>
          </p:cNvPicPr>
          <p:nvPr/>
        </p:nvPicPr>
        <p:blipFill>
          <a:blip r:embed="rId2" cstate="print"/>
          <a:srcRect/>
          <a:stretch>
            <a:fillRect/>
          </a:stretch>
        </p:blipFill>
        <p:spPr bwMode="auto">
          <a:xfrm>
            <a:off x="0" y="2357430"/>
            <a:ext cx="9093071" cy="4062861"/>
          </a:xfrm>
          <a:prstGeom prst="rect">
            <a:avLst/>
          </a:prstGeom>
          <a:noFill/>
        </p:spPr>
      </p:pic>
      <p:sp>
        <p:nvSpPr>
          <p:cNvPr id="7" name="TextBox 6"/>
          <p:cNvSpPr txBox="1"/>
          <p:nvPr/>
        </p:nvSpPr>
        <p:spPr>
          <a:xfrm>
            <a:off x="1142976" y="428604"/>
            <a:ext cx="7143800" cy="3200876"/>
          </a:xfrm>
          <a:prstGeom prst="rect">
            <a:avLst/>
          </a:prstGeom>
          <a:noFill/>
        </p:spPr>
        <p:txBody>
          <a:bodyPr wrap="square" rtlCol="0">
            <a:spAutoFit/>
          </a:bodyPr>
          <a:lstStyle/>
          <a:p>
            <a:r>
              <a:rPr lang="en-AU" sz="2800" dirty="0"/>
              <a:t>In 2008 Aboriginal people represent only 2.3% of the total population, yet over 14% of Australia's prison population are Aboriginal people.</a:t>
            </a:r>
          </a:p>
          <a:p>
            <a:r>
              <a:rPr lang="en-AU" dirty="0"/>
              <a:t/>
            </a:r>
            <a:br>
              <a:rPr lang="en-AU" dirty="0"/>
            </a:br>
            <a:r>
              <a:rPr lang="en-AU" dirty="0"/>
              <a:t/>
            </a:r>
            <a:br>
              <a:rPr lang="en-AU" dirty="0"/>
            </a:br>
            <a:r>
              <a:rPr lang="en-AU" dirty="0"/>
              <a:t/>
            </a:r>
            <a:br>
              <a:rPr lang="en-AU" dirty="0"/>
            </a:br>
            <a:endParaRPr lang="en-AU" dirty="0"/>
          </a:p>
          <a:p>
            <a:endParaRPr lang="en-AU"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5720" y="285728"/>
            <a:ext cx="8229600" cy="1500190"/>
          </a:xfrm>
        </p:spPr>
        <p:txBody>
          <a:bodyPr>
            <a:normAutofit fontScale="90000"/>
          </a:bodyPr>
          <a:lstStyle/>
          <a:p>
            <a:r>
              <a:rPr lang="en-AU" sz="2400" b="1" dirty="0" smtClean="0"/>
              <a:t/>
            </a:r>
            <a:br>
              <a:rPr lang="en-AU" sz="2400" b="1" dirty="0" smtClean="0"/>
            </a:br>
            <a:r>
              <a:rPr lang="en-AU" sz="2400" b="1" dirty="0"/>
              <a:t/>
            </a:r>
            <a:br>
              <a:rPr lang="en-AU" sz="2400" b="1" dirty="0"/>
            </a:br>
            <a:r>
              <a:rPr lang="en-AU" sz="2400" b="1" dirty="0" smtClean="0"/>
              <a:t/>
            </a:r>
            <a:br>
              <a:rPr lang="en-AU" sz="2400" b="1" dirty="0" smtClean="0"/>
            </a:br>
            <a:r>
              <a:rPr lang="en-AU" sz="2400" b="1" dirty="0" smtClean="0"/>
              <a:t>How </a:t>
            </a:r>
            <a:r>
              <a:rPr lang="en-AU" sz="2400" b="1" dirty="0"/>
              <a:t>likely are you to go to jail?</a:t>
            </a:r>
            <a:r>
              <a:rPr lang="en-AU" sz="2400" dirty="0"/>
              <a:t> As </a:t>
            </a:r>
            <a:r>
              <a:rPr lang="en-AU" sz="2400" dirty="0" smtClean="0"/>
              <a:t>an </a:t>
            </a:r>
            <a:r>
              <a:rPr lang="en-AU" sz="2400" dirty="0"/>
              <a:t>Indigenous adult you are 14 times more likely to be incarcerated. Juveniles in Western Australia are 48 times more likely to be imprisoned that their white peers </a:t>
            </a:r>
            <a:r>
              <a:rPr lang="en-AU" sz="2400" dirty="0" smtClean="0"/>
              <a:t>.</a:t>
            </a:r>
            <a:r>
              <a:rPr lang="en-AU" sz="2400" dirty="0"/>
              <a:t/>
            </a:r>
            <a:br>
              <a:rPr lang="en-AU" sz="2400" dirty="0"/>
            </a:br>
            <a:r>
              <a:rPr lang="en-AU" sz="2400" dirty="0"/>
              <a:t/>
            </a:r>
            <a:br>
              <a:rPr lang="en-AU" sz="2400" dirty="0"/>
            </a:br>
            <a:r>
              <a:rPr lang="en-AU" sz="2400" dirty="0"/>
              <a:t/>
            </a:r>
            <a:br>
              <a:rPr lang="en-AU" sz="2400" dirty="0"/>
            </a:br>
            <a:r>
              <a:rPr lang="en-AU" sz="2400" dirty="0"/>
              <a:t/>
            </a:r>
            <a:br>
              <a:rPr lang="en-AU" sz="2400" dirty="0"/>
            </a:br>
            <a:endParaRPr lang="en-AU" sz="2400" dirty="0"/>
          </a:p>
        </p:txBody>
      </p:sp>
      <p:pic>
        <p:nvPicPr>
          <p:cNvPr id="6148" name="Picture 4" descr="Aboriginal prison rates compared to white people: Adults 14 times, juveniles 21 times (in WA: 48 times)."/>
          <p:cNvPicPr>
            <a:picLocks noChangeAspect="1" noChangeArrowheads="1"/>
          </p:cNvPicPr>
          <p:nvPr/>
        </p:nvPicPr>
        <p:blipFill>
          <a:blip r:embed="rId2" cstate="print"/>
          <a:srcRect/>
          <a:stretch>
            <a:fillRect/>
          </a:stretch>
        </p:blipFill>
        <p:spPr bwMode="auto">
          <a:xfrm>
            <a:off x="357158" y="2143116"/>
            <a:ext cx="8286808" cy="4404880"/>
          </a:xfrm>
          <a:prstGeom prst="rect">
            <a:avLst/>
          </a:prstGeom>
          <a:noFill/>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6" name="Picture 2" descr="http://t3.gstatic.com/images?q=tbn:URfXqePMt6fT1M:http://www.cit.act.edu.au/__data/assets/image/0019/5248/Yurauna-Logo.jpg">
            <a:hlinkClick r:id="rId2"/>
          </p:cNvPr>
          <p:cNvPicPr>
            <a:picLocks noChangeAspect="1" noChangeArrowheads="1"/>
          </p:cNvPicPr>
          <p:nvPr/>
        </p:nvPicPr>
        <p:blipFill>
          <a:blip r:embed="rId3" cstate="print"/>
          <a:srcRect/>
          <a:stretch>
            <a:fillRect/>
          </a:stretch>
        </p:blipFill>
        <p:spPr bwMode="auto">
          <a:xfrm>
            <a:off x="571472" y="2214554"/>
            <a:ext cx="3071834" cy="4201185"/>
          </a:xfrm>
          <a:prstGeom prst="rect">
            <a:avLst/>
          </a:prstGeom>
          <a:noFill/>
        </p:spPr>
      </p:pic>
      <p:pic>
        <p:nvPicPr>
          <p:cNvPr id="16390" name="Picture 6" descr="http://t0.gstatic.com/images?q=tbn:HfSQl8GifkoziM:http://i.ehow.com/images/GlobalPhoto/Articles/5594485/103893462254edaf8d4-main_Full.jpg">
            <a:hlinkClick r:id="rId4"/>
          </p:cNvPr>
          <p:cNvPicPr>
            <a:picLocks noChangeAspect="1" noChangeArrowheads="1"/>
          </p:cNvPicPr>
          <p:nvPr/>
        </p:nvPicPr>
        <p:blipFill>
          <a:blip r:embed="rId5" cstate="print"/>
          <a:srcRect/>
          <a:stretch>
            <a:fillRect/>
          </a:stretch>
        </p:blipFill>
        <p:spPr bwMode="auto">
          <a:xfrm>
            <a:off x="3929058" y="3071810"/>
            <a:ext cx="4696838" cy="3143272"/>
          </a:xfrm>
          <a:prstGeom prst="rect">
            <a:avLst/>
          </a:prstGeom>
          <a:noFill/>
        </p:spPr>
      </p:pic>
      <p:sp>
        <p:nvSpPr>
          <p:cNvPr id="7" name="Rectangle 6"/>
          <p:cNvSpPr/>
          <p:nvPr/>
        </p:nvSpPr>
        <p:spPr>
          <a:xfrm>
            <a:off x="2133759" y="428604"/>
            <a:ext cx="5438637" cy="1938992"/>
          </a:xfrm>
          <a:prstGeom prst="rect">
            <a:avLst/>
          </a:prstGeom>
          <a:noFill/>
        </p:spPr>
        <p:txBody>
          <a:bodyPr wrap="square" lIns="91440" tIns="45720" rIns="91440" bIns="45720">
            <a:spAutoFit/>
          </a:bodyPr>
          <a:lstStyle/>
          <a:p>
            <a:pPr algn="ctr"/>
            <a:r>
              <a:rPr lang="en-US" sz="6000" b="1" cap="none" spc="0" dirty="0" smtClean="0">
                <a:ln w="12700">
                  <a:solidFill>
                    <a:schemeClr val="tx1"/>
                  </a:solidFill>
                  <a:prstDash val="solid"/>
                </a:ln>
                <a:gradFill>
                  <a:gsLst>
                    <a:gs pos="0">
                      <a:srgbClr val="FF3399"/>
                    </a:gs>
                    <a:gs pos="25000">
                      <a:srgbClr val="FF6633"/>
                    </a:gs>
                    <a:gs pos="50000">
                      <a:srgbClr val="FFFF00"/>
                    </a:gs>
                    <a:gs pos="75000">
                      <a:srgbClr val="01A78F"/>
                    </a:gs>
                    <a:gs pos="100000">
                      <a:srgbClr val="3366FF"/>
                    </a:gs>
                  </a:gsLst>
                  <a:lin ang="5400000" scaled="0"/>
                </a:gradFill>
                <a:effectLst>
                  <a:outerShdw blurRad="41275" dist="20320" dir="1800000" algn="tl" rotWithShape="0">
                    <a:srgbClr val="000000">
                      <a:alpha val="40000"/>
                    </a:srgbClr>
                  </a:outerShdw>
                </a:effectLst>
              </a:rPr>
              <a:t>Circle Sentencing</a:t>
            </a:r>
            <a:endParaRPr lang="en-US" sz="6000" b="1" cap="none" spc="0" dirty="0">
              <a:ln w="12700">
                <a:solidFill>
                  <a:schemeClr val="tx1"/>
                </a:solidFill>
                <a:prstDash val="solid"/>
              </a:ln>
              <a:gradFill>
                <a:gsLst>
                  <a:gs pos="0">
                    <a:srgbClr val="FF3399"/>
                  </a:gs>
                  <a:gs pos="25000">
                    <a:srgbClr val="FF6633"/>
                  </a:gs>
                  <a:gs pos="50000">
                    <a:srgbClr val="FFFF00"/>
                  </a:gs>
                  <a:gs pos="75000">
                    <a:srgbClr val="01A78F"/>
                  </a:gs>
                  <a:gs pos="100000">
                    <a:srgbClr val="3366FF"/>
                  </a:gs>
                </a:gsLst>
                <a:lin ang="5400000" scaled="0"/>
              </a:gradFill>
              <a:effectLst>
                <a:outerShdw blurRad="41275" dist="20320" dir="1800000" algn="tl" rotWithShape="0">
                  <a:srgbClr val="000000">
                    <a:alpha val="40000"/>
                  </a:srgbClr>
                </a:outerShdw>
              </a:effectLst>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See full size image">
            <a:hlinkClick r:id="rId2"/>
          </p:cNvPr>
          <p:cNvPicPr>
            <a:picLocks noChangeAspect="1" noChangeArrowheads="1"/>
          </p:cNvPicPr>
          <p:nvPr/>
        </p:nvPicPr>
        <p:blipFill>
          <a:blip r:embed="rId3" cstate="print"/>
          <a:srcRect/>
          <a:stretch>
            <a:fillRect/>
          </a:stretch>
        </p:blipFill>
        <p:spPr bwMode="auto">
          <a:xfrm>
            <a:off x="1785918" y="2214554"/>
            <a:ext cx="5636459" cy="4253932"/>
          </a:xfrm>
          <a:prstGeom prst="rect">
            <a:avLst/>
          </a:prstGeom>
          <a:noFill/>
        </p:spPr>
      </p:pic>
      <p:sp>
        <p:nvSpPr>
          <p:cNvPr id="5" name="Rectangle 4"/>
          <p:cNvSpPr/>
          <p:nvPr/>
        </p:nvSpPr>
        <p:spPr>
          <a:xfrm>
            <a:off x="2000232" y="0"/>
            <a:ext cx="5118142" cy="2123658"/>
          </a:xfrm>
          <a:prstGeom prst="rect">
            <a:avLst/>
          </a:prstGeom>
          <a:noFill/>
        </p:spPr>
        <p:txBody>
          <a:bodyPr wrap="square" lIns="91440" tIns="45720" rIns="91440" bIns="45720">
            <a:spAutoFit/>
          </a:bodyPr>
          <a:lstStyle/>
          <a:p>
            <a:pPr algn="ctr"/>
            <a:r>
              <a:rPr lang="en-US" sz="6600" b="1" dirty="0" smtClean="0">
                <a:ln w="12700">
                  <a:solidFill>
                    <a:schemeClr val="tx1"/>
                  </a:solidFill>
                  <a:prstDash val="solid"/>
                </a:ln>
                <a:gradFill>
                  <a:gsLst>
                    <a:gs pos="0">
                      <a:srgbClr val="FF3399"/>
                    </a:gs>
                    <a:gs pos="25000">
                      <a:srgbClr val="FF6633"/>
                    </a:gs>
                    <a:gs pos="50000">
                      <a:srgbClr val="FFFF00"/>
                    </a:gs>
                    <a:gs pos="75000">
                      <a:srgbClr val="01A78F"/>
                    </a:gs>
                    <a:gs pos="100000">
                      <a:srgbClr val="3366FF"/>
                    </a:gs>
                  </a:gsLst>
                  <a:lin ang="5400000" scaled="0"/>
                </a:gradFill>
                <a:effectLst>
                  <a:outerShdw blurRad="41275" dist="20320" dir="1800000" algn="tl" rotWithShape="0">
                    <a:srgbClr val="000000">
                      <a:alpha val="40000"/>
                    </a:srgbClr>
                  </a:outerShdw>
                </a:effectLst>
              </a:rPr>
              <a:t>ATSI Land Rights</a:t>
            </a:r>
            <a:endParaRPr lang="en-US" sz="6600" b="1" cap="none" spc="0" dirty="0">
              <a:ln w="12700">
                <a:solidFill>
                  <a:schemeClr val="tx1"/>
                </a:solidFill>
                <a:prstDash val="solid"/>
              </a:ln>
              <a:gradFill>
                <a:gsLst>
                  <a:gs pos="0">
                    <a:srgbClr val="FF3399"/>
                  </a:gs>
                  <a:gs pos="25000">
                    <a:srgbClr val="FF6633"/>
                  </a:gs>
                  <a:gs pos="50000">
                    <a:srgbClr val="FFFF00"/>
                  </a:gs>
                  <a:gs pos="75000">
                    <a:srgbClr val="01A78F"/>
                  </a:gs>
                  <a:gs pos="100000">
                    <a:srgbClr val="3366FF"/>
                  </a:gs>
                </a:gsLst>
                <a:lin ang="5400000" scaled="0"/>
              </a:gradFill>
              <a:effectLst>
                <a:outerShdw blurRad="41275" dist="20320" dir="1800000" algn="tl" rotWithShape="0">
                  <a:srgbClr val="000000">
                    <a:alpha val="40000"/>
                  </a:srgbClr>
                </a:outerShdw>
              </a:effectLst>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4" name="Picture 2" descr="http://t3.gstatic.com/images?q=tbn:u807amPJq5BJ_M:http://indigenousrights.net.au/images/pictures/i746_m.jpg">
            <a:hlinkClick r:id="rId2"/>
          </p:cNvPr>
          <p:cNvPicPr>
            <a:picLocks noChangeAspect="1" noChangeArrowheads="1"/>
          </p:cNvPicPr>
          <p:nvPr/>
        </p:nvPicPr>
        <p:blipFill>
          <a:blip r:embed="rId3" cstate="print"/>
          <a:srcRect/>
          <a:stretch>
            <a:fillRect/>
          </a:stretch>
        </p:blipFill>
        <p:spPr bwMode="auto">
          <a:xfrm>
            <a:off x="928662" y="642918"/>
            <a:ext cx="3571900" cy="2698772"/>
          </a:xfrm>
          <a:prstGeom prst="rect">
            <a:avLst/>
          </a:prstGeom>
          <a:noFill/>
        </p:spPr>
      </p:pic>
      <p:pic>
        <p:nvPicPr>
          <p:cNvPr id="18436" name="Picture 4" descr="http://t0.gstatic.com/images?q=tbn:2OyUyaIH0fA-0M:http://www.harmony.gov.au/funding/community-grants/images/nswabor.gif">
            <a:hlinkClick r:id="rId4"/>
          </p:cNvPr>
          <p:cNvPicPr>
            <a:picLocks noChangeAspect="1" noChangeArrowheads="1"/>
          </p:cNvPicPr>
          <p:nvPr/>
        </p:nvPicPr>
        <p:blipFill>
          <a:blip r:embed="rId5" cstate="print"/>
          <a:srcRect/>
          <a:stretch>
            <a:fillRect/>
          </a:stretch>
        </p:blipFill>
        <p:spPr bwMode="auto">
          <a:xfrm>
            <a:off x="5429256" y="1357298"/>
            <a:ext cx="3272541" cy="2643206"/>
          </a:xfrm>
          <a:prstGeom prst="rect">
            <a:avLst/>
          </a:prstGeom>
          <a:noFill/>
        </p:spPr>
      </p:pic>
      <p:pic>
        <p:nvPicPr>
          <p:cNvPr id="18438" name="Picture 6" descr="http://www.visitvictoria.com/content/2007/apr/terra_nullius_u_350x150.jpg"/>
          <p:cNvPicPr>
            <a:picLocks noChangeAspect="1" noChangeArrowheads="1"/>
          </p:cNvPicPr>
          <p:nvPr/>
        </p:nvPicPr>
        <p:blipFill>
          <a:blip r:embed="rId6" cstate="print"/>
          <a:srcRect/>
          <a:stretch>
            <a:fillRect/>
          </a:stretch>
        </p:blipFill>
        <p:spPr bwMode="auto">
          <a:xfrm>
            <a:off x="928662" y="4071942"/>
            <a:ext cx="5167349" cy="2214578"/>
          </a:xfrm>
          <a:prstGeom prst="rect">
            <a:avLst/>
          </a:prstGeom>
          <a:noFill/>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8" name="Picture 2" descr="http://psycnet.apa.org/journals/ccp/77/2/images/ccp_77_2_328_fig1a.gif"/>
          <p:cNvPicPr>
            <a:picLocks noChangeAspect="1" noChangeArrowheads="1"/>
          </p:cNvPicPr>
          <p:nvPr/>
        </p:nvPicPr>
        <p:blipFill>
          <a:blip r:embed="rId2" cstate="print"/>
          <a:srcRect/>
          <a:stretch>
            <a:fillRect/>
          </a:stretch>
        </p:blipFill>
        <p:spPr bwMode="auto">
          <a:xfrm>
            <a:off x="1785918" y="1714488"/>
            <a:ext cx="5786478" cy="4709924"/>
          </a:xfrm>
          <a:prstGeom prst="rect">
            <a:avLst/>
          </a:prstGeom>
          <a:noFill/>
        </p:spPr>
      </p:pic>
      <p:sp>
        <p:nvSpPr>
          <p:cNvPr id="5" name="Rectangle 4"/>
          <p:cNvSpPr/>
          <p:nvPr/>
        </p:nvSpPr>
        <p:spPr>
          <a:xfrm>
            <a:off x="1821613" y="500042"/>
            <a:ext cx="4986301" cy="923330"/>
          </a:xfrm>
          <a:prstGeom prst="rect">
            <a:avLst/>
          </a:prstGeom>
          <a:noFill/>
        </p:spPr>
        <p:txBody>
          <a:bodyPr wrap="none" lIns="91440" tIns="45720" rIns="91440" bIns="45720">
            <a:spAutoFit/>
          </a:bodyPr>
          <a:lstStyle/>
          <a:p>
            <a:pPr algn="ctr"/>
            <a:r>
              <a:rPr lang="en-US" sz="5400" b="1" cap="none" spc="0" dirty="0" smtClean="0">
                <a:ln w="12700">
                  <a:solidFill>
                    <a:schemeClr val="tx1"/>
                  </a:solidFill>
                  <a:prstDash val="solid"/>
                </a:ln>
                <a:gradFill>
                  <a:gsLst>
                    <a:gs pos="0">
                      <a:srgbClr val="FF3399"/>
                    </a:gs>
                    <a:gs pos="25000">
                      <a:srgbClr val="FF6633"/>
                    </a:gs>
                    <a:gs pos="50000">
                      <a:srgbClr val="FFFF00"/>
                    </a:gs>
                    <a:gs pos="75000">
                      <a:srgbClr val="01A78F"/>
                    </a:gs>
                    <a:gs pos="100000">
                      <a:srgbClr val="3366FF"/>
                    </a:gs>
                  </a:gsLst>
                  <a:lin ang="5400000" scaled="0"/>
                </a:gradFill>
                <a:effectLst>
                  <a:outerShdw blurRad="41275" dist="20320" dir="1800000" algn="tl" rotWithShape="0">
                    <a:srgbClr val="000000">
                      <a:alpha val="40000"/>
                    </a:srgbClr>
                  </a:outerShdw>
                </a:effectLst>
              </a:rPr>
              <a:t>Recidivism Rates</a:t>
            </a:r>
            <a:endParaRPr lang="en-US" sz="5400" b="1" cap="none" spc="0" dirty="0">
              <a:ln w="12700">
                <a:solidFill>
                  <a:schemeClr val="tx1"/>
                </a:solidFill>
                <a:prstDash val="solid"/>
              </a:ln>
              <a:gradFill>
                <a:gsLst>
                  <a:gs pos="0">
                    <a:srgbClr val="FF3399"/>
                  </a:gs>
                  <a:gs pos="25000">
                    <a:srgbClr val="FF6633"/>
                  </a:gs>
                  <a:gs pos="50000">
                    <a:srgbClr val="FFFF00"/>
                  </a:gs>
                  <a:gs pos="75000">
                    <a:srgbClr val="01A78F"/>
                  </a:gs>
                  <a:gs pos="100000">
                    <a:srgbClr val="3366FF"/>
                  </a:gs>
                </a:gsLst>
                <a:lin ang="5400000" scaled="0"/>
              </a:gradFill>
              <a:effectLst>
                <a:outerShdw blurRad="41275" dist="20320" dir="1800000" algn="tl" rotWithShape="0">
                  <a:srgbClr val="000000">
                    <a:alpha val="40000"/>
                  </a:srgbClr>
                </a:outerShdw>
              </a:effectLst>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2" name="Picture 2" descr="http://www.aph.gov.au/Senate/committee/indig_ctte/reports/2009/report3/c04_1.gif"/>
          <p:cNvPicPr>
            <a:picLocks noChangeAspect="1" noChangeArrowheads="1"/>
          </p:cNvPicPr>
          <p:nvPr/>
        </p:nvPicPr>
        <p:blipFill>
          <a:blip r:embed="rId2" cstate="print"/>
          <a:srcRect/>
          <a:stretch>
            <a:fillRect/>
          </a:stretch>
        </p:blipFill>
        <p:spPr bwMode="auto">
          <a:xfrm>
            <a:off x="289931" y="709825"/>
            <a:ext cx="8651936" cy="5000660"/>
          </a:xfrm>
          <a:prstGeom prst="rect">
            <a:avLst/>
          </a:prstGeom>
          <a:noFill/>
        </p:spPr>
      </p:pic>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69</TotalTime>
  <Words>37</Words>
  <Application>Microsoft Office PowerPoint</Application>
  <PresentationFormat>On-screen Show (4:3)</PresentationFormat>
  <Paragraphs>8</Paragraphs>
  <Slides>8</Slides>
  <Notes>0</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Office Theme</vt:lpstr>
      <vt:lpstr>Slide 1</vt:lpstr>
      <vt:lpstr>Slide 2</vt:lpstr>
      <vt:lpstr>   How likely are you to go to jail? As an Indigenous adult you are 14 times more likely to be incarcerated. Juveniles in Western Australia are 48 times more likely to be imprisoned that their white peers .    </vt:lpstr>
      <vt:lpstr>Slide 4</vt:lpstr>
      <vt:lpstr>Slide 5</vt:lpstr>
      <vt:lpstr>Slide 6</vt:lpstr>
      <vt:lpstr>Slide 7</vt:lpstr>
      <vt:lpstr>Slide 8</vt:lpstr>
    </vt:vector>
  </TitlesOfParts>
  <Company>smc</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kristina.esposito</dc:creator>
  <cp:lastModifiedBy>kristina.esposito</cp:lastModifiedBy>
  <cp:revision>8</cp:revision>
  <dcterms:created xsi:type="dcterms:W3CDTF">2010-03-15T20:02:19Z</dcterms:created>
  <dcterms:modified xsi:type="dcterms:W3CDTF">2010-03-15T23:48:33Z</dcterms:modified>
</cp:coreProperties>
</file>