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12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86DA3-11E3-4419-A80E-3E6EB3FA13A4}" type="datetimeFigureOut">
              <a:rPr lang="en-US" smtClean="0"/>
              <a:t>3/15/2010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E20DD-378D-4BCC-9EEE-7AEF13C8DAD4}" type="slidenum">
              <a:rPr lang="en-AU" smtClean="0"/>
              <a:t>‹#›</a:t>
            </a:fld>
            <a:endParaRPr lang="en-AU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86DA3-11E3-4419-A80E-3E6EB3FA13A4}" type="datetimeFigureOut">
              <a:rPr lang="en-US" smtClean="0"/>
              <a:t>3/15/2010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E20DD-378D-4BCC-9EEE-7AEF13C8DAD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86DA3-11E3-4419-A80E-3E6EB3FA13A4}" type="datetimeFigureOut">
              <a:rPr lang="en-US" smtClean="0"/>
              <a:t>3/15/2010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E20DD-378D-4BCC-9EEE-7AEF13C8DAD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86DA3-11E3-4419-A80E-3E6EB3FA13A4}" type="datetimeFigureOut">
              <a:rPr lang="en-US" smtClean="0"/>
              <a:t>3/15/2010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E20DD-378D-4BCC-9EEE-7AEF13C8DAD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86DA3-11E3-4419-A80E-3E6EB3FA13A4}" type="datetimeFigureOut">
              <a:rPr lang="en-US" smtClean="0"/>
              <a:t>3/15/2010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EDE20DD-378D-4BCC-9EEE-7AEF13C8DAD4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86DA3-11E3-4419-A80E-3E6EB3FA13A4}" type="datetimeFigureOut">
              <a:rPr lang="en-US" smtClean="0"/>
              <a:t>3/15/2010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E20DD-378D-4BCC-9EEE-7AEF13C8DAD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86DA3-11E3-4419-A80E-3E6EB3FA13A4}" type="datetimeFigureOut">
              <a:rPr lang="en-US" smtClean="0"/>
              <a:t>3/15/2010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E20DD-378D-4BCC-9EEE-7AEF13C8DAD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86DA3-11E3-4419-A80E-3E6EB3FA13A4}" type="datetimeFigureOut">
              <a:rPr lang="en-US" smtClean="0"/>
              <a:t>3/15/2010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E20DD-378D-4BCC-9EEE-7AEF13C8DAD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86DA3-11E3-4419-A80E-3E6EB3FA13A4}" type="datetimeFigureOut">
              <a:rPr lang="en-US" smtClean="0"/>
              <a:t>3/15/2010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E20DD-378D-4BCC-9EEE-7AEF13C8DAD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86DA3-11E3-4419-A80E-3E6EB3FA13A4}" type="datetimeFigureOut">
              <a:rPr lang="en-US" smtClean="0"/>
              <a:t>3/15/2010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E20DD-378D-4BCC-9EEE-7AEF13C8DAD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86DA3-11E3-4419-A80E-3E6EB3FA13A4}" type="datetimeFigureOut">
              <a:rPr lang="en-US" smtClean="0"/>
              <a:t>3/15/2010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E20DD-378D-4BCC-9EEE-7AEF13C8DAD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4886DA3-11E3-4419-A80E-3E6EB3FA13A4}" type="datetimeFigureOut">
              <a:rPr lang="en-US" smtClean="0"/>
              <a:t>3/15/2010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EDE20DD-378D-4BCC-9EEE-7AEF13C8DAD4}" type="slidenum">
              <a:rPr lang="en-AU" smtClean="0"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latin typeface="Bradley Hand ITC" pitchFamily="66" charset="0"/>
              </a:rPr>
              <a:t>Discretion</a:t>
            </a:r>
            <a:endParaRPr lang="en-AU" sz="6600" dirty="0">
              <a:solidFill>
                <a:schemeClr val="bg1"/>
              </a:solidFill>
              <a:latin typeface="Bradley Hand ITC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Bradley Hand ITC" pitchFamily="66" charset="0"/>
              </a:rPr>
              <a:t>Lauren </a:t>
            </a:r>
            <a:r>
              <a:rPr lang="en-US" dirty="0" err="1" smtClean="0">
                <a:solidFill>
                  <a:schemeClr val="bg1"/>
                </a:solidFill>
                <a:latin typeface="Bradley Hand ITC" pitchFamily="66" charset="0"/>
              </a:rPr>
              <a:t>Corradini</a:t>
            </a:r>
            <a:endParaRPr lang="en-AU" dirty="0">
              <a:solidFill>
                <a:schemeClr val="bg1"/>
              </a:solidFill>
              <a:latin typeface="Bradley Hand ITC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  <a:latin typeface="Bradley Hand ITC" pitchFamily="66" charset="0"/>
              </a:rPr>
              <a:t>Discretion exists as a part of everyday society. </a:t>
            </a:r>
          </a:p>
          <a:p>
            <a:pPr>
              <a:buFontTx/>
              <a:buChar char="-"/>
            </a:pPr>
            <a:r>
              <a:rPr lang="en-US" sz="3600" dirty="0" smtClean="0">
                <a:solidFill>
                  <a:schemeClr val="bg1"/>
                </a:solidFill>
                <a:latin typeface="Bradley Hand ITC" pitchFamily="66" charset="0"/>
              </a:rPr>
              <a:t>In the legal system discretion ensures that a level of fairness and optimum justice is achieved.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3200" dirty="0" smtClean="0">
                <a:solidFill>
                  <a:schemeClr val="bg1"/>
                </a:solidFill>
                <a:latin typeface="Bradley Hand ITC" pitchFamily="66" charset="0"/>
              </a:rPr>
              <a:t>Once a particular event arises a variety of people make decision as to whether the particular incident constitutes a crime.</a:t>
            </a:r>
          </a:p>
          <a:p>
            <a:pPr lvl="1"/>
            <a:r>
              <a:rPr lang="en-US" sz="3200" dirty="0" smtClean="0">
                <a:solidFill>
                  <a:schemeClr val="bg1"/>
                </a:solidFill>
                <a:latin typeface="Bradley Hand ITC" pitchFamily="66" charset="0"/>
              </a:rPr>
              <a:t>Responses to issues will depend on the discretionary allocation of police resources and setting of priorities.  </a:t>
            </a:r>
            <a:endParaRPr lang="en-AU" sz="3200" dirty="0">
              <a:solidFill>
                <a:schemeClr val="bg1"/>
              </a:solidFill>
              <a:latin typeface="Bradley Hand ITC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radley Hand ITC" pitchFamily="66" charset="0"/>
              </a:rPr>
              <a:t>Former NSW premier Bob Carr  wished to increase police powers to crack down on illicit drug use in 2001.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radley Hand ITC" pitchFamily="66" charset="0"/>
              </a:rPr>
              <a:t> </a:t>
            </a:r>
            <a:r>
              <a:rPr lang="en-US" sz="3600" dirty="0" smtClean="0">
                <a:solidFill>
                  <a:schemeClr val="bg1"/>
                </a:solidFill>
                <a:latin typeface="Bradley Hand ITC" pitchFamily="66" charset="0"/>
              </a:rPr>
              <a:t>This enhances police powers to give them unprecedented power to arrest and detain individuals</a:t>
            </a:r>
            <a:endParaRPr lang="en-AU" sz="3600" dirty="0">
              <a:solidFill>
                <a:schemeClr val="bg1"/>
              </a:solidFill>
              <a:latin typeface="Bradley Hand ITC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radley Hand ITC" pitchFamily="66" charset="0"/>
              </a:rPr>
              <a:t>Crimes Legislation Amendment (Police and Public Safety) Act  1998 (NSW)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radley Hand ITC" pitchFamily="66" charset="0"/>
              </a:rPr>
              <a:t>Summary Offences Act  1998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radley Hand ITC" pitchFamily="66" charset="0"/>
              </a:rPr>
              <a:t>Evidence Act  1995</a:t>
            </a:r>
            <a:endParaRPr lang="en-AU" sz="3600" dirty="0">
              <a:solidFill>
                <a:schemeClr val="bg1"/>
              </a:solidFill>
              <a:latin typeface="Bradley Hand ITC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3600" dirty="0" smtClean="0">
                <a:solidFill>
                  <a:schemeClr val="bg1"/>
                </a:solidFill>
                <a:latin typeface="Bradley Hand ITC" pitchFamily="66" charset="0"/>
              </a:rPr>
              <a:t>“</a:t>
            </a:r>
            <a:r>
              <a:rPr lang="en-US" sz="6000" dirty="0" smtClean="0">
                <a:solidFill>
                  <a:schemeClr val="bg1"/>
                </a:solidFill>
                <a:latin typeface="Bradley Hand ITC" pitchFamily="66" charset="0"/>
              </a:rPr>
              <a:t>’Fairness’  is a quality that always requires the exercise of discretion in its determination”</a:t>
            </a:r>
            <a:endParaRPr lang="en-AU" sz="6000" dirty="0">
              <a:solidFill>
                <a:schemeClr val="bg1"/>
              </a:solidFill>
              <a:latin typeface="Bradley Hand ITC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  <a:latin typeface="Bradley Hand ITC" pitchFamily="66" charset="0"/>
              </a:rPr>
              <a:t>Judicial discretion is limited because of the powers granted to them in the </a:t>
            </a:r>
            <a:r>
              <a:rPr lang="en-US" sz="3600" i="1" u="sng" dirty="0" smtClean="0">
                <a:solidFill>
                  <a:schemeClr val="bg1"/>
                </a:solidFill>
                <a:latin typeface="Bradley Hand ITC" pitchFamily="66" charset="0"/>
              </a:rPr>
              <a:t>‘Crimes (Sentencing Procedure) Act 1999 (NSW) . </a:t>
            </a:r>
          </a:p>
          <a:p>
            <a:pPr>
              <a:buNone/>
            </a:pPr>
            <a:endParaRPr lang="en-AU" sz="3600" dirty="0">
              <a:solidFill>
                <a:schemeClr val="bg1"/>
              </a:solidFill>
              <a:latin typeface="Bradley Hand ITC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Bradley Hand ITC" pitchFamily="66" charset="0"/>
              </a:rPr>
              <a:t>R v KING</a:t>
            </a:r>
            <a:endParaRPr lang="en-AU" dirty="0">
              <a:solidFill>
                <a:schemeClr val="bg1"/>
              </a:solidFill>
              <a:latin typeface="Bradley Hand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radley Hand ITC" pitchFamily="66" charset="0"/>
              </a:rPr>
              <a:t>Judge Geraghty </a:t>
            </a:r>
            <a:r>
              <a:rPr lang="en-US" sz="3600" dirty="0" smtClean="0">
                <a:solidFill>
                  <a:schemeClr val="bg1"/>
                </a:solidFill>
                <a:latin typeface="Bradley Hand ITC" pitchFamily="66" charset="0"/>
              </a:rPr>
              <a:t>u</a:t>
            </a:r>
            <a:r>
              <a:rPr lang="en-US" sz="3600" dirty="0" smtClean="0">
                <a:solidFill>
                  <a:schemeClr val="bg1"/>
                </a:solidFill>
                <a:latin typeface="Bradley Hand ITC" pitchFamily="66" charset="0"/>
              </a:rPr>
              <a:t>sed his judicial discretion w hen  sentencing Ronald King. 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radley Hand ITC" pitchFamily="66" charset="0"/>
              </a:rPr>
              <a:t>He found that there were “…considerably mitigating factors…” that reduced Kings sentence. </a:t>
            </a:r>
            <a:endParaRPr lang="en-AU" sz="3600" dirty="0">
              <a:solidFill>
                <a:schemeClr val="bg1"/>
              </a:solidFill>
              <a:latin typeface="Bradley Hand ITC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Bradley Hand ITC" pitchFamily="66" charset="0"/>
              </a:rPr>
              <a:t>Problems arise when discretion is misused. 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radley Hand ITC" pitchFamily="66" charset="0"/>
              </a:rPr>
              <a:t>Discretion is an effective and efficient mechanism implements in the legal system to ensure justice and fairness is being applied sustainably throughout the criminal </a:t>
            </a:r>
            <a:r>
              <a:rPr lang="en-US" sz="3600" smtClean="0">
                <a:solidFill>
                  <a:schemeClr val="bg1"/>
                </a:solidFill>
                <a:latin typeface="Bradley Hand ITC" pitchFamily="66" charset="0"/>
              </a:rPr>
              <a:t>justice system.</a:t>
            </a:r>
            <a:endParaRPr lang="en-AU" sz="3600" dirty="0">
              <a:solidFill>
                <a:schemeClr val="bg1"/>
              </a:solidFill>
              <a:latin typeface="Bradley Hand ITC" pitchFamily="66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49</TotalTime>
  <Words>229</Words>
  <Application>Microsoft Office PowerPoint</Application>
  <PresentationFormat>On-screen Show (4:3)</PresentationFormat>
  <Paragraphs>18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Apex</vt:lpstr>
      <vt:lpstr>Discretion</vt:lpstr>
      <vt:lpstr>Slide 2</vt:lpstr>
      <vt:lpstr>Slide 3</vt:lpstr>
      <vt:lpstr>Slide 4</vt:lpstr>
      <vt:lpstr>Slide 5</vt:lpstr>
      <vt:lpstr>Slide 6</vt:lpstr>
      <vt:lpstr>Slide 7</vt:lpstr>
      <vt:lpstr>R v KING</vt:lpstr>
      <vt:lpstr>Slide 9</vt:lpstr>
    </vt:vector>
  </TitlesOfParts>
  <Company>smc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lauren.corradini</dc:creator>
  <cp:lastModifiedBy>lauren.corradini</cp:lastModifiedBy>
  <cp:revision>20</cp:revision>
  <dcterms:created xsi:type="dcterms:W3CDTF">2010-03-15T08:42:42Z</dcterms:created>
  <dcterms:modified xsi:type="dcterms:W3CDTF">2010-03-15T09:32:39Z</dcterms:modified>
</cp:coreProperties>
</file>