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AU"/>
          </a:p>
        </p:txBody>
      </p:sp>
      <p:sp>
        <p:nvSpPr>
          <p:cNvPr id="4" name="Date Placeholder 3"/>
          <p:cNvSpPr>
            <a:spLocks noGrp="1"/>
          </p:cNvSpPr>
          <p:nvPr>
            <p:ph type="dt" sz="half" idx="10"/>
          </p:nvPr>
        </p:nvSpPr>
        <p:spPr/>
        <p:txBody>
          <a:bodyPr/>
          <a:lstStyle/>
          <a:p>
            <a:fld id="{A394461B-91F4-40B6-A215-79A07316E198}" type="datetimeFigureOut">
              <a:rPr lang="en-AU" smtClean="0"/>
              <a:pPr/>
              <a:t>8/10/2010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p>
            <a:fld id="{A394461B-91F4-40B6-A215-79A07316E198}" type="datetimeFigureOut">
              <a:rPr lang="en-AU" smtClean="0"/>
              <a:pPr/>
              <a:t>8/10/2010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p>
            <a:fld id="{A394461B-91F4-40B6-A215-79A07316E198}" type="datetimeFigureOut">
              <a:rPr lang="en-AU" smtClean="0"/>
              <a:pPr/>
              <a:t>8/10/2010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p>
            <a:fld id="{A394461B-91F4-40B6-A215-79A07316E198}" type="datetimeFigureOut">
              <a:rPr lang="en-AU" smtClean="0"/>
              <a:pPr/>
              <a:t>8/10/2010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A394461B-91F4-40B6-A215-79A07316E198}" type="datetimeFigureOut">
              <a:rPr lang="en-AU" smtClean="0"/>
              <a:pPr/>
              <a:t>8/10/2010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5" name="Date Placeholder 4"/>
          <p:cNvSpPr>
            <a:spLocks noGrp="1"/>
          </p:cNvSpPr>
          <p:nvPr>
            <p:ph type="dt" sz="half" idx="10"/>
          </p:nvPr>
        </p:nvSpPr>
        <p:spPr/>
        <p:txBody>
          <a:bodyPr/>
          <a:lstStyle/>
          <a:p>
            <a:fld id="{A394461B-91F4-40B6-A215-79A07316E198}" type="datetimeFigureOut">
              <a:rPr lang="en-AU" smtClean="0"/>
              <a:pPr/>
              <a:t>8/10/2010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7" name="Date Placeholder 6"/>
          <p:cNvSpPr>
            <a:spLocks noGrp="1"/>
          </p:cNvSpPr>
          <p:nvPr>
            <p:ph type="dt" sz="half" idx="10"/>
          </p:nvPr>
        </p:nvSpPr>
        <p:spPr/>
        <p:txBody>
          <a:bodyPr/>
          <a:lstStyle/>
          <a:p>
            <a:fld id="{A394461B-91F4-40B6-A215-79A07316E198}" type="datetimeFigureOut">
              <a:rPr lang="en-AU" smtClean="0"/>
              <a:pPr/>
              <a:t>8/10/2010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Date Placeholder 2"/>
          <p:cNvSpPr>
            <a:spLocks noGrp="1"/>
          </p:cNvSpPr>
          <p:nvPr>
            <p:ph type="dt" sz="half" idx="10"/>
          </p:nvPr>
        </p:nvSpPr>
        <p:spPr/>
        <p:txBody>
          <a:bodyPr/>
          <a:lstStyle/>
          <a:p>
            <a:fld id="{A394461B-91F4-40B6-A215-79A07316E198}" type="datetimeFigureOut">
              <a:rPr lang="en-AU" smtClean="0"/>
              <a:pPr/>
              <a:t>8/10/2010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94461B-91F4-40B6-A215-79A07316E198}" type="datetimeFigureOut">
              <a:rPr lang="en-AU" smtClean="0"/>
              <a:pPr/>
              <a:t>8/10/2010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A394461B-91F4-40B6-A215-79A07316E198}" type="datetimeFigureOut">
              <a:rPr lang="en-AU" smtClean="0"/>
              <a:pPr/>
              <a:t>8/10/2010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A394461B-91F4-40B6-A215-79A07316E198}" type="datetimeFigureOut">
              <a:rPr lang="en-AU" smtClean="0"/>
              <a:pPr/>
              <a:t>8/10/2010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30CC84C-2ED8-435E-B805-E602A68D915F}"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grayscl/>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94461B-91F4-40B6-A215-79A07316E198}" type="datetimeFigureOut">
              <a:rPr lang="en-AU" smtClean="0"/>
              <a:pPr/>
              <a:t>8/10/2010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0CC84C-2ED8-435E-B805-E602A68D915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Law Reform</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International law and new technology</a:t>
            </a:r>
            <a:endParaRPr lang="en-AU" dirty="0"/>
          </a:p>
        </p:txBody>
      </p:sp>
      <p:sp>
        <p:nvSpPr>
          <p:cNvPr id="3" name="Content Placeholder 2"/>
          <p:cNvSpPr>
            <a:spLocks noGrp="1"/>
          </p:cNvSpPr>
          <p:nvPr>
            <p:ph idx="1"/>
          </p:nvPr>
        </p:nvSpPr>
        <p:spPr/>
        <p:txBody>
          <a:bodyPr>
            <a:normAutofit/>
          </a:bodyPr>
          <a:lstStyle/>
          <a:p>
            <a:r>
              <a:rPr lang="en-AU" sz="2400" dirty="0" smtClean="0"/>
              <a:t>Trade</a:t>
            </a:r>
            <a:endParaRPr lang="en-AU" sz="2400" dirty="0" smtClean="0"/>
          </a:p>
          <a:p>
            <a:pPr lvl="1"/>
            <a:r>
              <a:rPr lang="en-AU" sz="2000" dirty="0" smtClean="0"/>
              <a:t>The World Trade Organisation (WTO) is continually trying to resolve disputes around trade between nations that will set precedents for how nations conduct themselves. It is required to deal with issues that arise out of new technology.</a:t>
            </a:r>
          </a:p>
          <a:p>
            <a:r>
              <a:rPr lang="en-AU" sz="2400" dirty="0" smtClean="0"/>
              <a:t>Internet </a:t>
            </a:r>
          </a:p>
          <a:p>
            <a:pPr lvl="1"/>
            <a:r>
              <a:rPr lang="en-AU" sz="2000" dirty="0" smtClean="0"/>
              <a:t>Ownership of the internet is becoming contentious as global dependence on it continues. The USA controls key elements of the net and this can unnerve other nations.</a:t>
            </a:r>
          </a:p>
          <a:p>
            <a:pPr lvl="1"/>
            <a:r>
              <a:rPr lang="en-AU" sz="2000" dirty="0" smtClean="0"/>
              <a:t>The issue of cybercrime is increasing. This can be in the form of fraud, scams, child pornography, theft or racism. When these issues cross borders coordinated international action can be taken.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AU" sz="2400" dirty="0" smtClean="0"/>
              <a:t>Weapons</a:t>
            </a:r>
          </a:p>
          <a:p>
            <a:pPr lvl="1"/>
            <a:r>
              <a:rPr lang="en-AU" sz="2000" dirty="0" smtClean="0"/>
              <a:t>Treaties have been signed to try and limit WMDs</a:t>
            </a:r>
          </a:p>
          <a:p>
            <a:pPr lvl="2"/>
            <a:r>
              <a:rPr lang="en-AU" sz="1600" dirty="0" smtClean="0"/>
              <a:t>Anti-ballistic missile Treaty 1972 USA-USSR</a:t>
            </a:r>
          </a:p>
          <a:p>
            <a:pPr lvl="2"/>
            <a:r>
              <a:rPr lang="en-US" sz="1600" dirty="0" smtClean="0"/>
              <a:t>Convention on Cluster Munitions </a:t>
            </a:r>
            <a:r>
              <a:rPr lang="en-US" sz="1600" dirty="0" smtClean="0"/>
              <a:t>2010</a:t>
            </a:r>
          </a:p>
          <a:p>
            <a:pPr lvl="2"/>
            <a:r>
              <a:rPr lang="en-US" sz="1600" dirty="0" smtClean="0"/>
              <a:t>Nuclear non-proliferation Treaty 1968 (not renewed in 2005)</a:t>
            </a:r>
            <a:endParaRPr lang="en-AU" sz="1600" dirty="0" smtClean="0"/>
          </a:p>
          <a:p>
            <a:pPr lvl="1"/>
            <a:r>
              <a:rPr lang="en-AU" sz="2000" dirty="0" smtClean="0"/>
              <a:t>These treaties are not signed by all countries and are not followed by all who sign. This brings into question their effectiveness.</a:t>
            </a:r>
            <a:endParaRPr lang="en-US"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Other factors</a:t>
            </a:r>
            <a:endParaRPr lang="en-AU" dirty="0"/>
          </a:p>
        </p:txBody>
      </p:sp>
      <p:sp>
        <p:nvSpPr>
          <p:cNvPr id="3" name="Content Placeholder 2"/>
          <p:cNvSpPr>
            <a:spLocks noGrp="1"/>
          </p:cNvSpPr>
          <p:nvPr>
            <p:ph idx="1"/>
          </p:nvPr>
        </p:nvSpPr>
        <p:spPr/>
        <p:txBody>
          <a:bodyPr>
            <a:normAutofit lnSpcReduction="10000"/>
          </a:bodyPr>
          <a:lstStyle/>
          <a:p>
            <a:r>
              <a:rPr lang="en-AU" sz="2400" dirty="0" smtClean="0"/>
              <a:t>Terrorism</a:t>
            </a:r>
          </a:p>
          <a:p>
            <a:pPr lvl="1"/>
            <a:r>
              <a:rPr lang="en-AU" sz="2000" dirty="0" smtClean="0"/>
              <a:t>Since the 11</a:t>
            </a:r>
            <a:r>
              <a:rPr lang="en-AU" sz="2000" baseline="30000" dirty="0" smtClean="0"/>
              <a:t>th</a:t>
            </a:r>
            <a:r>
              <a:rPr lang="en-AU" sz="2000" dirty="0" smtClean="0"/>
              <a:t> September 2001 attacks on the USA terrorism has caused a paranoia that never before existed. Although terrorism is not a new concept technology has allowed it to be more destructive than ever. </a:t>
            </a:r>
          </a:p>
          <a:p>
            <a:pPr lvl="1"/>
            <a:r>
              <a:rPr lang="en-AU" sz="2000" dirty="0" smtClean="0"/>
              <a:t>Governments around the world have responded with tighter security measures and restrictions on civil rights of their citizens.</a:t>
            </a:r>
          </a:p>
          <a:p>
            <a:pPr lvl="2"/>
            <a:r>
              <a:rPr lang="en-AU" sz="1600" dirty="0" smtClean="0"/>
              <a:t>Anti-Terrorism Act 2005 (CTH) This gave police powers to detain people without charge for up to 14 days.</a:t>
            </a:r>
          </a:p>
          <a:p>
            <a:r>
              <a:rPr lang="en-AU" sz="2400" dirty="0" smtClean="0"/>
              <a:t>Growth of new global powers</a:t>
            </a:r>
          </a:p>
          <a:p>
            <a:pPr lvl="1"/>
            <a:r>
              <a:rPr lang="en-AU" sz="2000" dirty="0" smtClean="0"/>
              <a:t>World has had USA as the one superpower but the growth of China, India and other countries developing nuclear weapons capability makes the world less stable. A restructure of the UN may be needed to reflect the power shifts.</a:t>
            </a:r>
            <a:endParaRPr lang="en-AU"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91200"/>
          </a:xfrm>
        </p:spPr>
        <p:txBody>
          <a:bodyPr>
            <a:normAutofit/>
          </a:bodyPr>
          <a:lstStyle/>
          <a:p>
            <a:r>
              <a:rPr lang="en-AU" sz="2400" dirty="0" smtClean="0"/>
              <a:t>Environmental concerns</a:t>
            </a:r>
          </a:p>
          <a:p>
            <a:pPr lvl="1"/>
            <a:r>
              <a:rPr lang="en-AU" sz="2000" dirty="0" smtClean="0"/>
              <a:t>Global warming is threatening the world. </a:t>
            </a:r>
          </a:p>
          <a:p>
            <a:pPr lvl="2"/>
            <a:r>
              <a:rPr lang="en-AU" sz="1600" dirty="0" smtClean="0"/>
              <a:t>Kyoto Protocol 1997 called on nations to reduce carbon emissions. None reached their targets. </a:t>
            </a:r>
          </a:p>
          <a:p>
            <a:pPr lvl="2"/>
            <a:r>
              <a:rPr lang="en-AU" sz="1600" dirty="0" smtClean="0"/>
              <a:t>The Copenhagen conference 2008 failed to reach any kind of consensus among nations.</a:t>
            </a:r>
          </a:p>
          <a:p>
            <a:pPr lvl="1"/>
            <a:r>
              <a:rPr lang="en-AU" sz="2000" dirty="0" smtClean="0"/>
              <a:t>Whaling </a:t>
            </a:r>
          </a:p>
          <a:p>
            <a:pPr lvl="2"/>
            <a:r>
              <a:rPr lang="en-AU" sz="1600" dirty="0" smtClean="0"/>
              <a:t>Japan and Scandinavian countries refuse to stop whaling.</a:t>
            </a:r>
          </a:p>
          <a:p>
            <a:pPr lvl="2"/>
            <a:r>
              <a:rPr lang="en-AU" sz="1600" dirty="0" smtClean="0"/>
              <a:t>International whaling conference 2010 did not ban the practice of whaling due to the political representation at the conference.</a:t>
            </a:r>
          </a:p>
          <a:p>
            <a:pPr lvl="2"/>
            <a:r>
              <a:rPr lang="en-AU" sz="1600" dirty="0" smtClean="0"/>
              <a:t>Australia id currently taking Japan to the ICJ to stop whaling in the southern ocean</a:t>
            </a:r>
          </a:p>
          <a:p>
            <a:pPr lvl="2"/>
            <a:endParaRPr lang="en-AU" sz="1600" dirty="0" smtClean="0"/>
          </a:p>
          <a:p>
            <a:pPr lvl="2"/>
            <a:endParaRPr lang="en-AU"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a:bodyPr>
          <a:lstStyle/>
          <a:p>
            <a:r>
              <a:rPr lang="en-AU" sz="2400" dirty="0" smtClean="0"/>
              <a:t>Social concerns</a:t>
            </a:r>
          </a:p>
          <a:p>
            <a:pPr lvl="1"/>
            <a:r>
              <a:rPr lang="en-AU" sz="2000" dirty="0" smtClean="0"/>
              <a:t>Disease</a:t>
            </a:r>
          </a:p>
          <a:p>
            <a:pPr lvl="2"/>
            <a:r>
              <a:rPr lang="en-AU" sz="1600" dirty="0" smtClean="0"/>
              <a:t>Threat from global epidemics is increased due to the increased volumes of migration and travel that exists between nations.</a:t>
            </a:r>
          </a:p>
          <a:p>
            <a:pPr lvl="2"/>
            <a:r>
              <a:rPr lang="en-AU" sz="1600" dirty="0" smtClean="0"/>
              <a:t>The SARS epidemic caused upheaval to global travel in 2005. Flights were banned from some destinations and people were tested for disease before entering Australia</a:t>
            </a:r>
          </a:p>
          <a:p>
            <a:pPr lvl="2"/>
            <a:endParaRPr lang="en-AU" sz="1600" dirty="0" smtClean="0"/>
          </a:p>
          <a:p>
            <a:pPr lvl="1"/>
            <a:r>
              <a:rPr lang="en-AU" sz="2000" dirty="0" smtClean="0"/>
              <a:t>Poverty</a:t>
            </a:r>
          </a:p>
          <a:p>
            <a:pPr lvl="2"/>
            <a:r>
              <a:rPr lang="en-AU" sz="1600" dirty="0" smtClean="0"/>
              <a:t>30000 children die from poverty each day</a:t>
            </a:r>
          </a:p>
          <a:p>
            <a:pPr lvl="2"/>
            <a:r>
              <a:rPr lang="en-AU" sz="1600" dirty="0" smtClean="0"/>
              <a:t>Poverty is addressed by UNESCO</a:t>
            </a:r>
          </a:p>
          <a:p>
            <a:pPr lvl="2"/>
            <a:r>
              <a:rPr lang="en-AU" sz="1600" dirty="0" smtClean="0"/>
              <a:t>NGOs are most effective at promoting the issue internationally</a:t>
            </a:r>
            <a:endParaRPr lang="en-A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5"/>
                </a:solidFill>
              </a:rPr>
              <a:t>Agencies of Law reform</a:t>
            </a:r>
            <a:endParaRPr lang="en-AU" dirty="0">
              <a:solidFill>
                <a:schemeClr val="accent5"/>
              </a:solidFill>
            </a:endParaRPr>
          </a:p>
        </p:txBody>
      </p:sp>
      <p:sp>
        <p:nvSpPr>
          <p:cNvPr id="7" name="Content Placeholder 6"/>
          <p:cNvSpPr>
            <a:spLocks noGrp="1"/>
          </p:cNvSpPr>
          <p:nvPr>
            <p:ph idx="1"/>
          </p:nvPr>
        </p:nvSpPr>
        <p:spPr/>
        <p:txBody>
          <a:bodyPr/>
          <a:lstStyle/>
          <a:p>
            <a:r>
              <a:rPr lang="en-AU" dirty="0" smtClean="0">
                <a:solidFill>
                  <a:schemeClr val="accent5"/>
                </a:solidFill>
              </a:rPr>
              <a:t>Parliament</a:t>
            </a:r>
          </a:p>
          <a:p>
            <a:r>
              <a:rPr lang="en-AU" dirty="0" smtClean="0">
                <a:solidFill>
                  <a:schemeClr val="accent5"/>
                </a:solidFill>
              </a:rPr>
              <a:t>Law Reform Commissions</a:t>
            </a:r>
          </a:p>
          <a:p>
            <a:r>
              <a:rPr lang="en-AU" dirty="0" smtClean="0">
                <a:solidFill>
                  <a:schemeClr val="accent5"/>
                </a:solidFill>
              </a:rPr>
              <a:t>Courts</a:t>
            </a:r>
            <a:endParaRPr lang="en-AU" dirty="0">
              <a:solidFill>
                <a:schemeClr val="accent5"/>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5"/>
                </a:solidFill>
              </a:rPr>
              <a:t>Parliament</a:t>
            </a:r>
            <a:endParaRPr lang="en-AU" dirty="0">
              <a:solidFill>
                <a:schemeClr val="accent5"/>
              </a:solidFill>
            </a:endParaRPr>
          </a:p>
        </p:txBody>
      </p:sp>
      <p:sp>
        <p:nvSpPr>
          <p:cNvPr id="3" name="Content Placeholder 2"/>
          <p:cNvSpPr>
            <a:spLocks noGrp="1"/>
          </p:cNvSpPr>
          <p:nvPr>
            <p:ph idx="1"/>
          </p:nvPr>
        </p:nvSpPr>
        <p:spPr/>
        <p:txBody>
          <a:bodyPr>
            <a:normAutofit/>
          </a:bodyPr>
          <a:lstStyle/>
          <a:p>
            <a:r>
              <a:rPr lang="en-AU" sz="2400" dirty="0" smtClean="0">
                <a:solidFill>
                  <a:schemeClr val="accent5"/>
                </a:solidFill>
                <a:latin typeface="Bookman Old Style" pitchFamily="18" charset="0"/>
              </a:rPr>
              <a:t>Can make proposals to the international community</a:t>
            </a:r>
          </a:p>
          <a:p>
            <a:r>
              <a:rPr lang="en-AU" sz="2400" dirty="0" smtClean="0">
                <a:solidFill>
                  <a:schemeClr val="accent5"/>
                </a:solidFill>
                <a:latin typeface="Bookman Old Style" pitchFamily="18" charset="0"/>
              </a:rPr>
              <a:t>Incorporation of international law into domestic law</a:t>
            </a:r>
          </a:p>
          <a:p>
            <a:pPr lvl="1"/>
            <a:r>
              <a:rPr lang="en-AU" sz="2000" dirty="0" smtClean="0">
                <a:solidFill>
                  <a:schemeClr val="accent5"/>
                </a:solidFill>
                <a:latin typeface="Bookman Old Style" pitchFamily="18" charset="0"/>
              </a:rPr>
              <a:t>The Convention for the Elimination of all Forms of Racial </a:t>
            </a:r>
            <a:r>
              <a:rPr lang="en-AU" sz="2000" dirty="0" smtClean="0">
                <a:solidFill>
                  <a:schemeClr val="accent5"/>
                </a:solidFill>
                <a:latin typeface="Bookman Old Style" pitchFamily="18" charset="0"/>
              </a:rPr>
              <a:t>D</a:t>
            </a:r>
            <a:r>
              <a:rPr lang="en-AU" sz="2000" dirty="0" smtClean="0">
                <a:solidFill>
                  <a:schemeClr val="accent5"/>
                </a:solidFill>
                <a:latin typeface="Bookman Old Style" pitchFamily="18" charset="0"/>
              </a:rPr>
              <a:t>iscrimination 1965. This entered Australian law when ratified by the Racial Discrimination Act 1975 (CTH)</a:t>
            </a:r>
          </a:p>
          <a:p>
            <a:r>
              <a:rPr lang="en-AU" sz="2400" dirty="0" smtClean="0">
                <a:solidFill>
                  <a:schemeClr val="accent5"/>
                </a:solidFill>
                <a:latin typeface="Bookman Old Style" pitchFamily="18" charset="0"/>
              </a:rPr>
              <a:t>The European parliament has acquired greater power over time and now its decisions trump those made by national governments when they clash.</a:t>
            </a:r>
          </a:p>
          <a:p>
            <a:endParaRPr lang="en-AU" sz="2800" dirty="0">
              <a:solidFill>
                <a:schemeClr val="accent5"/>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Bookman Old Style" pitchFamily="18" charset="0"/>
              </a:rPr>
              <a:t>Courts</a:t>
            </a:r>
            <a:endParaRPr lang="en-AU" dirty="0">
              <a:latin typeface="Bookman Old Style" pitchFamily="18" charset="0"/>
            </a:endParaRPr>
          </a:p>
        </p:txBody>
      </p:sp>
      <p:sp>
        <p:nvSpPr>
          <p:cNvPr id="3" name="Content Placeholder 2"/>
          <p:cNvSpPr>
            <a:spLocks noGrp="1"/>
          </p:cNvSpPr>
          <p:nvPr>
            <p:ph idx="1"/>
          </p:nvPr>
        </p:nvSpPr>
        <p:spPr/>
        <p:txBody>
          <a:bodyPr>
            <a:normAutofit/>
          </a:bodyPr>
          <a:lstStyle/>
          <a:p>
            <a:r>
              <a:rPr lang="en-AU" sz="2400" dirty="0" smtClean="0">
                <a:solidFill>
                  <a:schemeClr val="accent5"/>
                </a:solidFill>
                <a:latin typeface="Bookman Old Style" pitchFamily="18" charset="0"/>
              </a:rPr>
              <a:t>Courts can play an important part in reform through their rulings.</a:t>
            </a:r>
          </a:p>
          <a:p>
            <a:r>
              <a:rPr lang="en-AU" sz="2400" dirty="0" smtClean="0">
                <a:solidFill>
                  <a:schemeClr val="accent5"/>
                </a:solidFill>
                <a:latin typeface="Bookman Old Style" pitchFamily="18" charset="0"/>
              </a:rPr>
              <a:t>ICJ (1946) can provide resolutions between nations and provide opinion rulings that set precedent for conduct of nations.</a:t>
            </a:r>
          </a:p>
          <a:p>
            <a:r>
              <a:rPr lang="en-AU" sz="2400" dirty="0" smtClean="0">
                <a:solidFill>
                  <a:schemeClr val="accent5"/>
                </a:solidFill>
                <a:latin typeface="Bookman Old Style" pitchFamily="18" charset="0"/>
              </a:rPr>
              <a:t>ICC (2002) is the body that oversees the enforcement of humanitarian law and human rights. Its future trials of war criminals will contribute to the reform of these areas of law.</a:t>
            </a:r>
          </a:p>
          <a:p>
            <a:r>
              <a:rPr lang="en-AU" sz="2400" dirty="0" smtClean="0">
                <a:solidFill>
                  <a:schemeClr val="accent5"/>
                </a:solidFill>
                <a:latin typeface="Bookman Old Style" pitchFamily="18" charset="0"/>
              </a:rPr>
              <a:t>ECJ can make laws for Europe which override national laws where there is conflict.</a:t>
            </a:r>
            <a:endParaRPr lang="en-AU" sz="2000" dirty="0" smtClean="0">
              <a:solidFill>
                <a:schemeClr val="accent5"/>
              </a:solidFill>
              <a:latin typeface="Bookman Old Style"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Law Reform Commissions </a:t>
            </a:r>
            <a:endParaRPr lang="en-AU" dirty="0"/>
          </a:p>
        </p:txBody>
      </p:sp>
      <p:sp>
        <p:nvSpPr>
          <p:cNvPr id="3" name="Content Placeholder 2"/>
          <p:cNvSpPr>
            <a:spLocks noGrp="1"/>
          </p:cNvSpPr>
          <p:nvPr>
            <p:ph idx="1"/>
          </p:nvPr>
        </p:nvSpPr>
        <p:spPr/>
        <p:txBody>
          <a:bodyPr>
            <a:normAutofit/>
          </a:bodyPr>
          <a:lstStyle/>
          <a:p>
            <a:r>
              <a:rPr lang="en-AU" sz="2400" dirty="0" smtClean="0"/>
              <a:t>International Law Commission set up by the UN in 1947. They write reports for the UN and make recommendations for new treaties and conventions.</a:t>
            </a:r>
          </a:p>
          <a:p>
            <a:r>
              <a:rPr lang="en-AU" sz="2400" dirty="0" smtClean="0"/>
              <a:t>Domestic Law reform commissions  can see that international obligations are upheld and conform to the spirit of the international treaty.</a:t>
            </a:r>
            <a:endParaRPr lang="en-AU"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Conditions that give rise to the need for law reform</a:t>
            </a:r>
            <a:endParaRPr lang="en-AU" dirty="0"/>
          </a:p>
        </p:txBody>
      </p:sp>
      <p:sp>
        <p:nvSpPr>
          <p:cNvPr id="3" name="Content Placeholder 2"/>
          <p:cNvSpPr>
            <a:spLocks noGrp="1"/>
          </p:cNvSpPr>
          <p:nvPr>
            <p:ph idx="1"/>
          </p:nvPr>
        </p:nvSpPr>
        <p:spPr/>
        <p:txBody>
          <a:bodyPr>
            <a:normAutofit/>
          </a:bodyPr>
          <a:lstStyle/>
          <a:p>
            <a:r>
              <a:rPr lang="en-AU" sz="2800" dirty="0" smtClean="0"/>
              <a:t>Changing social values and composition of society</a:t>
            </a:r>
          </a:p>
          <a:p>
            <a:r>
              <a:rPr lang="en-AU" sz="2800" dirty="0" smtClean="0"/>
              <a:t>New concepts of justice</a:t>
            </a:r>
          </a:p>
          <a:p>
            <a:r>
              <a:rPr lang="en-AU" sz="2800" dirty="0" smtClean="0"/>
              <a:t>Failure of existing laws</a:t>
            </a:r>
          </a:p>
          <a:p>
            <a:r>
              <a:rPr lang="en-AU" sz="2800" dirty="0" smtClean="0"/>
              <a:t>International law and new technology</a:t>
            </a:r>
          </a:p>
          <a:p>
            <a:r>
              <a:rPr lang="en-AU" sz="2800" dirty="0" smtClean="0"/>
              <a:t>Other developments in the 21</a:t>
            </a:r>
            <a:r>
              <a:rPr lang="en-AU" sz="2800" baseline="30000" dirty="0" smtClean="0"/>
              <a:t>st</a:t>
            </a:r>
            <a:r>
              <a:rPr lang="en-AU" sz="2800" dirty="0" smtClean="0"/>
              <a:t> century</a:t>
            </a:r>
            <a:endParaRPr lang="en-A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Changing social values and composition of society</a:t>
            </a:r>
            <a:endParaRPr lang="en-AU" dirty="0"/>
          </a:p>
        </p:txBody>
      </p:sp>
      <p:sp>
        <p:nvSpPr>
          <p:cNvPr id="3" name="Content Placeholder 2"/>
          <p:cNvSpPr>
            <a:spLocks noGrp="1"/>
          </p:cNvSpPr>
          <p:nvPr>
            <p:ph idx="1"/>
          </p:nvPr>
        </p:nvSpPr>
        <p:spPr/>
        <p:txBody>
          <a:bodyPr>
            <a:normAutofit/>
          </a:bodyPr>
          <a:lstStyle/>
          <a:p>
            <a:r>
              <a:rPr lang="en-AU" sz="2400" dirty="0" smtClean="0"/>
              <a:t>Until 1807 international trading of slaves was legal and acceptable because society saw nothing wrong with it. Social attitudes changes and it became illegal. Eventually the concept of slavery itself was outlawed.</a:t>
            </a:r>
          </a:p>
          <a:p>
            <a:r>
              <a:rPr lang="en-AU" sz="2400" dirty="0" smtClean="0"/>
              <a:t>People in the world are more educated and interconnected and have a greater understanding of  global issues.</a:t>
            </a:r>
          </a:p>
          <a:p>
            <a:r>
              <a:rPr lang="en-AU" sz="2400" dirty="0" smtClean="0"/>
              <a:t>World opinion sees the intervention in abuses of human rights </a:t>
            </a:r>
            <a:r>
              <a:rPr lang="en-AU" sz="2400" dirty="0" err="1" smtClean="0"/>
              <a:t>eg</a:t>
            </a:r>
            <a:r>
              <a:rPr lang="en-AU" sz="2400" dirty="0" smtClean="0"/>
              <a:t>: Rwanda and Yugoslavia. It also sees humanitarian aid supplied in times of need </a:t>
            </a:r>
            <a:r>
              <a:rPr lang="en-AU" sz="2400" dirty="0" err="1" smtClean="0"/>
              <a:t>eg</a:t>
            </a:r>
            <a:r>
              <a:rPr lang="en-AU" sz="2400" dirty="0" smtClean="0"/>
              <a:t>: Boxing Day Tsunami 2004 and Haiti earthquake 2010. Previously these may not have been afforded aid from abroad.</a:t>
            </a:r>
            <a:endParaRPr lang="en-AU"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concepts of justice</a:t>
            </a:r>
            <a:endParaRPr lang="en-AU" dirty="0"/>
          </a:p>
        </p:txBody>
      </p:sp>
      <p:sp>
        <p:nvSpPr>
          <p:cNvPr id="3" name="Content Placeholder 2"/>
          <p:cNvSpPr>
            <a:spLocks noGrp="1"/>
          </p:cNvSpPr>
          <p:nvPr>
            <p:ph idx="1"/>
          </p:nvPr>
        </p:nvSpPr>
        <p:spPr/>
        <p:txBody>
          <a:bodyPr>
            <a:normAutofit/>
          </a:bodyPr>
          <a:lstStyle/>
          <a:p>
            <a:r>
              <a:rPr lang="en-AU" sz="2400" dirty="0" smtClean="0"/>
              <a:t>Justice has changed as new nations and agreements between nations have developed.</a:t>
            </a:r>
          </a:p>
          <a:p>
            <a:r>
              <a:rPr lang="en-AU" sz="2400" dirty="0" smtClean="0"/>
              <a:t>Regional bodies can help promote justice for smaller nations that may previously had no voice.</a:t>
            </a:r>
            <a:endParaRPr lang="en-A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Failure of existing law</a:t>
            </a:r>
            <a:endParaRPr lang="en-AU" dirty="0"/>
          </a:p>
        </p:txBody>
      </p:sp>
      <p:sp>
        <p:nvSpPr>
          <p:cNvPr id="3" name="Content Placeholder 2"/>
          <p:cNvSpPr>
            <a:spLocks noGrp="1"/>
          </p:cNvSpPr>
          <p:nvPr>
            <p:ph idx="1"/>
          </p:nvPr>
        </p:nvSpPr>
        <p:spPr/>
        <p:txBody>
          <a:bodyPr>
            <a:normAutofit/>
          </a:bodyPr>
          <a:lstStyle/>
          <a:p>
            <a:r>
              <a:rPr lang="en-AU" sz="2400" dirty="0" smtClean="0"/>
              <a:t>Where the law fails it needs to be modified to suit its original purpose and adapt to changing conditions.</a:t>
            </a:r>
          </a:p>
          <a:p>
            <a:r>
              <a:rPr lang="en-AU" sz="2400" dirty="0" smtClean="0"/>
              <a:t>Relates to copyright laws as an example</a:t>
            </a:r>
          </a:p>
          <a:p>
            <a:endParaRPr lang="en-AU"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P030002138">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F93523D6-A4EE-441B-829C-06FF5B4D7BD9}">
  <ds:schemaRefs>
    <ds:schemaRef ds:uri="http://schemas.microsoft.com/sharepoint/v3/contenttype/forms"/>
  </ds:schemaRefs>
</ds:datastoreItem>
</file>

<file path=customXml/itemProps2.xml><?xml version="1.0" encoding="utf-8"?>
<ds:datastoreItem xmlns:ds="http://schemas.openxmlformats.org/officeDocument/2006/customXml" ds:itemID="{921BC899-1076-48E8-A154-47984B18F3E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ABE5F65-BFBC-4AAB-B2A5-5A0DEB062070}">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TP030002138</Template>
  <TotalTime>960</TotalTime>
  <Words>869</Words>
  <Application>Microsoft Office PowerPoint</Application>
  <PresentationFormat>On-screen Show (4:3)</PresentationFormat>
  <Paragraphs>70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TP030002138</vt:lpstr>
      <vt:lpstr>Law Reform</vt:lpstr>
      <vt:lpstr>Agencies of Law reform</vt:lpstr>
      <vt:lpstr>Parliament</vt:lpstr>
      <vt:lpstr>Courts</vt:lpstr>
      <vt:lpstr>Law Reform Commissions </vt:lpstr>
      <vt:lpstr>Conditions that give rise to the need for law reform</vt:lpstr>
      <vt:lpstr>Changing social values and composition of society</vt:lpstr>
      <vt:lpstr>New concepts of justice</vt:lpstr>
      <vt:lpstr>Failure of existing law</vt:lpstr>
      <vt:lpstr>International law and new technology</vt:lpstr>
      <vt:lpstr>Slide 11</vt:lpstr>
      <vt:lpstr>Other factors</vt:lpstr>
      <vt:lpstr>Slide 13</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Reform</dc:title>
  <dc:subject/>
  <dc:creator>michael.bee</dc:creator>
  <cp:keywords/>
  <dc:description/>
  <cp:lastModifiedBy>michael.bee</cp:lastModifiedBy>
  <cp:revision>5</cp:revision>
  <dcterms:created xsi:type="dcterms:W3CDTF">2010-08-10T10:51:23Z</dcterms:created>
  <dcterms:modified xsi:type="dcterms:W3CDTF">2010-08-11T02:52:14Z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TC300021389990</vt:lpwstr>
  </property>
</Properties>
</file>