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8" r:id="rId4"/>
    <p:sldId id="260" r:id="rId5"/>
    <p:sldId id="261" r:id="rId6"/>
    <p:sldId id="262" r:id="rId7"/>
    <p:sldId id="263"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00" autoAdjust="0"/>
    <p:restoredTop sz="94660"/>
  </p:normalViewPr>
  <p:slideViewPr>
    <p:cSldViewPr>
      <p:cViewPr>
        <p:scale>
          <a:sx n="50" d="100"/>
          <a:sy n="50" d="100"/>
        </p:scale>
        <p:origin x="-1356" y="-149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pPr>
              <a:defRPr/>
            </a:pPr>
            <a:fld id="{E64E189A-AE04-4E65-8E39-F80C47DA4D1E}" type="datetimeFigureOut">
              <a:rPr lang="en-US"/>
              <a:pPr>
                <a:defRPr/>
              </a:pPr>
              <a:t>3/15/2010</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F88B55D1-2E81-4962-91FD-4CC9DFB8EE92}" type="slidenum">
              <a:rPr lang="en-AU"/>
              <a:pPr>
                <a:defRPr/>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C868439D-C752-4307-BAE1-6A2495010619}" type="datetimeFigureOut">
              <a:rPr lang="en-US"/>
              <a:pPr>
                <a:defRPr/>
              </a:pPr>
              <a:t>3/15/2010</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A2CBEEB9-9D68-4814-98EE-C8216AB46EA3}" type="slidenum">
              <a:rPr lang="en-AU"/>
              <a:pPr>
                <a:defRPr/>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606B0597-A3B2-442C-9BE1-C1B7B2A8ACC8}" type="datetimeFigureOut">
              <a:rPr lang="en-US"/>
              <a:pPr>
                <a:defRPr/>
              </a:pPr>
              <a:t>3/15/2010</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BC2BB818-5CE9-4C91-9D32-683D00C4C814}" type="slidenum">
              <a:rPr lang="en-AU"/>
              <a:pPr>
                <a:defRPr/>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600200"/>
            <a:ext cx="4038600" cy="4525963"/>
          </a:xfrm>
        </p:spPr>
        <p:txBody>
          <a:bodyPr/>
          <a:lstStyle/>
          <a:p>
            <a:endParaRPr lang="en-US"/>
          </a:p>
        </p:txBody>
      </p:sp>
      <p:sp>
        <p:nvSpPr>
          <p:cNvPr id="5" name="Date Placeholder 4"/>
          <p:cNvSpPr>
            <a:spLocks noGrp="1"/>
          </p:cNvSpPr>
          <p:nvPr>
            <p:ph type="dt" sz="half" idx="10"/>
          </p:nvPr>
        </p:nvSpPr>
        <p:spPr>
          <a:xfrm>
            <a:off x="457200" y="6356350"/>
            <a:ext cx="2133600" cy="365125"/>
          </a:xfrm>
        </p:spPr>
        <p:txBody>
          <a:bodyPr/>
          <a:lstStyle>
            <a:lvl1pPr>
              <a:defRPr/>
            </a:lvl1pPr>
          </a:lstStyle>
          <a:p>
            <a:pPr>
              <a:defRPr/>
            </a:pPr>
            <a:fld id="{F010B5CF-8107-4C2A-B349-971C9B3B23B3}" type="datetimeFigureOut">
              <a:rPr lang="en-US"/>
              <a:pPr>
                <a:defRPr/>
              </a:pPr>
              <a:t>3/15/2010</a:t>
            </a:fld>
            <a:endParaRPr lang="en-AU"/>
          </a:p>
        </p:txBody>
      </p:sp>
      <p:sp>
        <p:nvSpPr>
          <p:cNvPr id="6" name="Footer Placeholder 5"/>
          <p:cNvSpPr>
            <a:spLocks noGrp="1"/>
          </p:cNvSpPr>
          <p:nvPr>
            <p:ph type="ftr" sz="quarter" idx="11"/>
          </p:nvPr>
        </p:nvSpPr>
        <p:spPr>
          <a:xfrm>
            <a:off x="3124200" y="6356350"/>
            <a:ext cx="2895600" cy="365125"/>
          </a:xfrm>
        </p:spPr>
        <p:txBody>
          <a:bodyPr/>
          <a:lstStyle>
            <a:lvl1pPr>
              <a:defRPr/>
            </a:lvl1pPr>
          </a:lstStyle>
          <a:p>
            <a:pPr>
              <a:defRPr/>
            </a:pPr>
            <a:endParaRPr lang="en-AU"/>
          </a:p>
        </p:txBody>
      </p:sp>
      <p:sp>
        <p:nvSpPr>
          <p:cNvPr id="7" name="Slide Number Placeholder 6"/>
          <p:cNvSpPr>
            <a:spLocks noGrp="1"/>
          </p:cNvSpPr>
          <p:nvPr>
            <p:ph type="sldNum" sz="quarter" idx="12"/>
          </p:nvPr>
        </p:nvSpPr>
        <p:spPr>
          <a:xfrm>
            <a:off x="6553200" y="6356350"/>
            <a:ext cx="2133600" cy="365125"/>
          </a:xfrm>
        </p:spPr>
        <p:txBody>
          <a:bodyPr/>
          <a:lstStyle>
            <a:lvl1pPr>
              <a:defRPr/>
            </a:lvl1pPr>
          </a:lstStyle>
          <a:p>
            <a:pPr>
              <a:defRPr/>
            </a:pPr>
            <a:fld id="{1DE8D15E-933D-4D0A-A357-2C0216C7B5A4}" type="slidenum">
              <a:rPr lang="en-AU"/>
              <a:pPr>
                <a:defRPr/>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AE8DE7B4-049D-4B90-8512-700B8B7778D1}" type="datetimeFigureOut">
              <a:rPr lang="en-US"/>
              <a:pPr>
                <a:defRPr/>
              </a:pPr>
              <a:t>3/15/2010</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35644806-5F15-4C97-8846-E0DB285BD2BC}" type="slidenum">
              <a:rPr lang="en-AU"/>
              <a:pPr>
                <a:defRPr/>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87FB8D1-6D83-4BE2-A11A-D87CF420A348}" type="datetimeFigureOut">
              <a:rPr lang="en-US"/>
              <a:pPr>
                <a:defRPr/>
              </a:pPr>
              <a:t>3/15/2010</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9D00BF72-D6E6-42DD-8904-244F9FD38F90}" type="slidenum">
              <a:rPr lang="en-AU"/>
              <a:pPr>
                <a:defRPr/>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07855712-7B3F-4A84-A187-39314B06851B}" type="datetimeFigureOut">
              <a:rPr lang="en-US"/>
              <a:pPr>
                <a:defRPr/>
              </a:pPr>
              <a:t>3/15/2010</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E200E8AC-2815-4FB7-BFA5-DD050C1A3C47}" type="slidenum">
              <a:rPr lang="en-AU"/>
              <a:pPr>
                <a:defRPr/>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3"/>
          <p:cNvSpPr>
            <a:spLocks noGrp="1"/>
          </p:cNvSpPr>
          <p:nvPr>
            <p:ph type="dt" sz="half" idx="10"/>
          </p:nvPr>
        </p:nvSpPr>
        <p:spPr/>
        <p:txBody>
          <a:bodyPr/>
          <a:lstStyle>
            <a:lvl1pPr>
              <a:defRPr/>
            </a:lvl1pPr>
          </a:lstStyle>
          <a:p>
            <a:pPr>
              <a:defRPr/>
            </a:pPr>
            <a:fld id="{7A08AFF9-DC27-4D45-8604-A5111150D83C}" type="datetimeFigureOut">
              <a:rPr lang="en-US"/>
              <a:pPr>
                <a:defRPr/>
              </a:pPr>
              <a:t>3/15/2010</a:t>
            </a:fld>
            <a:endParaRPr lang="en-AU"/>
          </a:p>
        </p:txBody>
      </p:sp>
      <p:sp>
        <p:nvSpPr>
          <p:cNvPr id="8" name="Footer Placeholder 4"/>
          <p:cNvSpPr>
            <a:spLocks noGrp="1"/>
          </p:cNvSpPr>
          <p:nvPr>
            <p:ph type="ftr" sz="quarter" idx="11"/>
          </p:nvPr>
        </p:nvSpPr>
        <p:spPr/>
        <p:txBody>
          <a:bodyPr/>
          <a:lstStyle>
            <a:lvl1pPr>
              <a:defRPr/>
            </a:lvl1pPr>
          </a:lstStyle>
          <a:p>
            <a:pPr>
              <a:defRPr/>
            </a:pPr>
            <a:endParaRPr lang="en-AU"/>
          </a:p>
        </p:txBody>
      </p:sp>
      <p:sp>
        <p:nvSpPr>
          <p:cNvPr id="9" name="Slide Number Placeholder 5"/>
          <p:cNvSpPr>
            <a:spLocks noGrp="1"/>
          </p:cNvSpPr>
          <p:nvPr>
            <p:ph type="sldNum" sz="quarter" idx="12"/>
          </p:nvPr>
        </p:nvSpPr>
        <p:spPr/>
        <p:txBody>
          <a:bodyPr/>
          <a:lstStyle>
            <a:lvl1pPr>
              <a:defRPr/>
            </a:lvl1pPr>
          </a:lstStyle>
          <a:p>
            <a:pPr>
              <a:defRPr/>
            </a:pPr>
            <a:fld id="{9A7931AC-9FD0-4474-8E9C-C599E134FA66}" type="slidenum">
              <a:rPr lang="en-AU"/>
              <a:pPr>
                <a:defRPr/>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3"/>
          <p:cNvSpPr>
            <a:spLocks noGrp="1"/>
          </p:cNvSpPr>
          <p:nvPr>
            <p:ph type="dt" sz="half" idx="10"/>
          </p:nvPr>
        </p:nvSpPr>
        <p:spPr/>
        <p:txBody>
          <a:bodyPr/>
          <a:lstStyle>
            <a:lvl1pPr>
              <a:defRPr/>
            </a:lvl1pPr>
          </a:lstStyle>
          <a:p>
            <a:pPr>
              <a:defRPr/>
            </a:pPr>
            <a:fld id="{F1078409-8B14-4445-87EF-B44158202E62}" type="datetimeFigureOut">
              <a:rPr lang="en-US"/>
              <a:pPr>
                <a:defRPr/>
              </a:pPr>
              <a:t>3/15/2010</a:t>
            </a:fld>
            <a:endParaRPr lang="en-AU"/>
          </a:p>
        </p:txBody>
      </p:sp>
      <p:sp>
        <p:nvSpPr>
          <p:cNvPr id="4" name="Footer Placeholder 4"/>
          <p:cNvSpPr>
            <a:spLocks noGrp="1"/>
          </p:cNvSpPr>
          <p:nvPr>
            <p:ph type="ftr" sz="quarter" idx="11"/>
          </p:nvPr>
        </p:nvSpPr>
        <p:spPr/>
        <p:txBody>
          <a:bodyPr/>
          <a:lstStyle>
            <a:lvl1pPr>
              <a:defRPr/>
            </a:lvl1pPr>
          </a:lstStyle>
          <a:p>
            <a:pPr>
              <a:defRPr/>
            </a:pPr>
            <a:endParaRPr lang="en-AU"/>
          </a:p>
        </p:txBody>
      </p:sp>
      <p:sp>
        <p:nvSpPr>
          <p:cNvPr id="5" name="Slide Number Placeholder 5"/>
          <p:cNvSpPr>
            <a:spLocks noGrp="1"/>
          </p:cNvSpPr>
          <p:nvPr>
            <p:ph type="sldNum" sz="quarter" idx="12"/>
          </p:nvPr>
        </p:nvSpPr>
        <p:spPr/>
        <p:txBody>
          <a:bodyPr/>
          <a:lstStyle>
            <a:lvl1pPr>
              <a:defRPr/>
            </a:lvl1pPr>
          </a:lstStyle>
          <a:p>
            <a:pPr>
              <a:defRPr/>
            </a:pPr>
            <a:fld id="{8FB66274-3071-4A09-9216-93770548F10A}" type="slidenum">
              <a:rPr lang="en-AU"/>
              <a:pPr>
                <a:defRPr/>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655506C-28DC-4F22-B8FB-3F6EAE92262B}" type="datetimeFigureOut">
              <a:rPr lang="en-US"/>
              <a:pPr>
                <a:defRPr/>
              </a:pPr>
              <a:t>3/15/2010</a:t>
            </a:fld>
            <a:endParaRPr lang="en-AU"/>
          </a:p>
        </p:txBody>
      </p:sp>
      <p:sp>
        <p:nvSpPr>
          <p:cNvPr id="3" name="Footer Placeholder 4"/>
          <p:cNvSpPr>
            <a:spLocks noGrp="1"/>
          </p:cNvSpPr>
          <p:nvPr>
            <p:ph type="ftr" sz="quarter" idx="11"/>
          </p:nvPr>
        </p:nvSpPr>
        <p:spPr/>
        <p:txBody>
          <a:bodyPr/>
          <a:lstStyle>
            <a:lvl1pPr>
              <a:defRPr/>
            </a:lvl1pPr>
          </a:lstStyle>
          <a:p>
            <a:pPr>
              <a:defRPr/>
            </a:pPr>
            <a:endParaRPr lang="en-AU"/>
          </a:p>
        </p:txBody>
      </p:sp>
      <p:sp>
        <p:nvSpPr>
          <p:cNvPr id="4" name="Slide Number Placeholder 5"/>
          <p:cNvSpPr>
            <a:spLocks noGrp="1"/>
          </p:cNvSpPr>
          <p:nvPr>
            <p:ph type="sldNum" sz="quarter" idx="12"/>
          </p:nvPr>
        </p:nvSpPr>
        <p:spPr/>
        <p:txBody>
          <a:bodyPr/>
          <a:lstStyle>
            <a:lvl1pPr>
              <a:defRPr/>
            </a:lvl1pPr>
          </a:lstStyle>
          <a:p>
            <a:pPr>
              <a:defRPr/>
            </a:pPr>
            <a:fld id="{9FF7D652-9106-4CFC-A6D0-7A20B683A44C}" type="slidenum">
              <a:rPr lang="en-AU"/>
              <a:pPr>
                <a:defRPr/>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DC9DF32-BC9C-4BF7-87E8-58B511AF2DB7}" type="datetimeFigureOut">
              <a:rPr lang="en-US"/>
              <a:pPr>
                <a:defRPr/>
              </a:pPr>
              <a:t>3/15/2010</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B86E5262-99F9-4050-9920-2314F68A686B}" type="slidenum">
              <a:rPr lang="en-AU"/>
              <a:pPr>
                <a:defRPr/>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D029456-A37C-4DE7-8529-B22100645DD3}" type="datetimeFigureOut">
              <a:rPr lang="en-US"/>
              <a:pPr>
                <a:defRPr/>
              </a:pPr>
              <a:t>3/15/2010</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E8DD6EB6-BA13-4407-A951-6399CF81AF68}" type="slidenum">
              <a:rPr lang="en-AU"/>
              <a:pPr>
                <a:defRPr/>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49321C3E-2A9C-444C-929D-4570E3AAD942}" type="datetimeFigureOut">
              <a:rPr lang="en-US"/>
              <a:pPr>
                <a:defRPr/>
              </a:pPr>
              <a:t>3/15/2010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E7451ED5-0B6F-47FB-BAA4-5C1FF611B5E8}" type="slidenum">
              <a:rPr lang="en-AU"/>
              <a:pPr>
                <a:defRPr/>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pPr algn="l"/>
            <a:r>
              <a:rPr lang="en-US" smtClean="0"/>
              <a:t>            The Jury</a:t>
            </a:r>
            <a:endParaRPr lang="en-AU" smtClean="0"/>
          </a:p>
        </p:txBody>
      </p:sp>
      <p:sp>
        <p:nvSpPr>
          <p:cNvPr id="3" name="Subtitle 2"/>
          <p:cNvSpPr>
            <a:spLocks noGrp="1"/>
          </p:cNvSpPr>
          <p:nvPr>
            <p:ph type="subTitle" idx="1"/>
          </p:nvPr>
        </p:nvSpPr>
        <p:spPr>
          <a:xfrm>
            <a:off x="1428750" y="4286250"/>
            <a:ext cx="6400800" cy="1752600"/>
          </a:xfrm>
        </p:spPr>
        <p:txBody>
          <a:bodyPr rtlCol="0">
            <a:normAutofit/>
          </a:bodyPr>
          <a:lstStyle/>
          <a:p>
            <a:pPr fontAlgn="auto">
              <a:spcAft>
                <a:spcPts val="0"/>
              </a:spcAft>
              <a:buFont typeface="Arial" pitchFamily="34" charset="0"/>
              <a:buNone/>
              <a:defRPr/>
            </a:pPr>
            <a:r>
              <a:rPr lang="en-US" dirty="0" smtClean="0"/>
              <a:t>Effectiveness and Efficiency.</a:t>
            </a:r>
            <a:endParaRPr lang="en-AU" dirty="0"/>
          </a:p>
        </p:txBody>
      </p:sp>
      <p:pic>
        <p:nvPicPr>
          <p:cNvPr id="13315" name="Picture 2" descr="http://members.pioneer.net/~mchumor/00images/5494_jury_cartoon_RSH.gif"/>
          <p:cNvPicPr>
            <a:picLocks noChangeAspect="1" noChangeArrowheads="1"/>
          </p:cNvPicPr>
          <p:nvPr/>
        </p:nvPicPr>
        <p:blipFill>
          <a:blip r:embed="rId2"/>
          <a:srcRect/>
          <a:stretch>
            <a:fillRect/>
          </a:stretch>
        </p:blipFill>
        <p:spPr bwMode="auto">
          <a:xfrm>
            <a:off x="4500563" y="571500"/>
            <a:ext cx="2424112" cy="3201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857250" y="0"/>
            <a:ext cx="7472363" cy="1060450"/>
          </a:xfrm>
        </p:spPr>
        <p:txBody>
          <a:bodyPr/>
          <a:lstStyle/>
          <a:p>
            <a:r>
              <a:rPr lang="en-US" smtClean="0"/>
              <a:t>For and Against A Jury:</a:t>
            </a:r>
            <a:endParaRPr lang="en-AU" smtClean="0"/>
          </a:p>
        </p:txBody>
      </p:sp>
      <p:graphicFrame>
        <p:nvGraphicFramePr>
          <p:cNvPr id="4" name="Content Placeholder 3"/>
          <p:cNvGraphicFramePr>
            <a:graphicFrameLocks noGrp="1"/>
          </p:cNvGraphicFramePr>
          <p:nvPr>
            <p:ph idx="1"/>
          </p:nvPr>
        </p:nvGraphicFramePr>
        <p:xfrm>
          <a:off x="500063" y="1071563"/>
          <a:ext cx="8229600" cy="5532437"/>
        </p:xfrm>
        <a:graphic>
          <a:graphicData uri="http://schemas.openxmlformats.org/drawingml/2006/table">
            <a:tbl>
              <a:tblPr firstRow="1" bandRow="1">
                <a:tableStyleId>{073A0DAA-6AF3-43AB-8588-CEC1D06C72B9}</a:tableStyleId>
              </a:tblPr>
              <a:tblGrid>
                <a:gridCol w="4114800"/>
                <a:gridCol w="4114800"/>
              </a:tblGrid>
              <a:tr h="405675">
                <a:tc>
                  <a:txBody>
                    <a:bodyPr/>
                    <a:lstStyle/>
                    <a:p>
                      <a:r>
                        <a:rPr lang="en-US" dirty="0" smtClean="0"/>
                        <a:t>For</a:t>
                      </a:r>
                      <a:endParaRPr lang="en-AU" dirty="0"/>
                    </a:p>
                  </a:txBody>
                  <a:tcPr/>
                </a:tc>
                <a:tc>
                  <a:txBody>
                    <a:bodyPr/>
                    <a:lstStyle/>
                    <a:p>
                      <a:r>
                        <a:rPr lang="en-US" dirty="0" smtClean="0"/>
                        <a:t>Against </a:t>
                      </a:r>
                      <a:endParaRPr lang="en-AU" dirty="0"/>
                    </a:p>
                  </a:txBody>
                  <a:tcPr/>
                </a:tc>
              </a:tr>
              <a:tr h="405675">
                <a:tc>
                  <a:txBody>
                    <a:bodyPr/>
                    <a:lstStyle/>
                    <a:p>
                      <a:r>
                        <a:rPr lang="en-US" dirty="0" smtClean="0"/>
                        <a:t>Accepted</a:t>
                      </a:r>
                      <a:r>
                        <a:rPr lang="en-US" baseline="0" dirty="0" smtClean="0"/>
                        <a:t> by society</a:t>
                      </a:r>
                      <a:endParaRPr lang="en-AU" dirty="0"/>
                    </a:p>
                  </a:txBody>
                  <a:tcPr/>
                </a:tc>
                <a:tc>
                  <a:txBody>
                    <a:bodyPr/>
                    <a:lstStyle/>
                    <a:p>
                      <a:r>
                        <a:rPr lang="en-US" dirty="0" smtClean="0"/>
                        <a:t>Trials are time consuming, costly and</a:t>
                      </a:r>
                      <a:r>
                        <a:rPr lang="en-US" baseline="0" dirty="0" smtClean="0"/>
                        <a:t> create delays</a:t>
                      </a:r>
                      <a:endParaRPr lang="en-AU" dirty="0"/>
                    </a:p>
                  </a:txBody>
                  <a:tcPr/>
                </a:tc>
              </a:tr>
              <a:tr h="405675">
                <a:tc>
                  <a:txBody>
                    <a:bodyPr/>
                    <a:lstStyle/>
                    <a:p>
                      <a:r>
                        <a:rPr lang="en-US" dirty="0" smtClean="0"/>
                        <a:t>Used by most western </a:t>
                      </a:r>
                      <a:r>
                        <a:rPr lang="en-US" baseline="0" dirty="0" smtClean="0"/>
                        <a:t> countries</a:t>
                      </a:r>
                      <a:endParaRPr lang="en-AU" dirty="0"/>
                    </a:p>
                  </a:txBody>
                  <a:tcPr/>
                </a:tc>
                <a:tc>
                  <a:txBody>
                    <a:bodyPr/>
                    <a:lstStyle/>
                    <a:p>
                      <a:r>
                        <a:rPr lang="en-US" dirty="0" smtClean="0"/>
                        <a:t>Unanimous verdicts are difficult to arrive at </a:t>
                      </a:r>
                      <a:endParaRPr lang="en-AU" dirty="0"/>
                    </a:p>
                  </a:txBody>
                  <a:tcPr/>
                </a:tc>
              </a:tr>
              <a:tr h="700206">
                <a:tc>
                  <a:txBody>
                    <a:bodyPr/>
                    <a:lstStyle/>
                    <a:p>
                      <a:r>
                        <a:rPr lang="en-US" dirty="0" smtClean="0"/>
                        <a:t>Historically, has been successful and well received</a:t>
                      </a:r>
                      <a:endParaRPr lang="en-AU" dirty="0"/>
                    </a:p>
                  </a:txBody>
                  <a:tcPr/>
                </a:tc>
                <a:tc>
                  <a:txBody>
                    <a:bodyPr/>
                    <a:lstStyle/>
                    <a:p>
                      <a:r>
                        <a:rPr lang="en-US" dirty="0" smtClean="0"/>
                        <a:t>Difficult cases</a:t>
                      </a:r>
                      <a:r>
                        <a:rPr lang="en-US" baseline="0" dirty="0" smtClean="0"/>
                        <a:t> are hard for the jury to follow</a:t>
                      </a:r>
                      <a:endParaRPr lang="en-AU" dirty="0"/>
                    </a:p>
                  </a:txBody>
                  <a:tcPr/>
                </a:tc>
              </a:tr>
              <a:tr h="405675">
                <a:tc>
                  <a:txBody>
                    <a:bodyPr/>
                    <a:lstStyle/>
                    <a:p>
                      <a:r>
                        <a:rPr lang="en-US" dirty="0" smtClean="0"/>
                        <a:t>Acts as a safety</a:t>
                      </a:r>
                      <a:r>
                        <a:rPr lang="en-US" baseline="0" dirty="0" smtClean="0"/>
                        <a:t> net against corrupt conduct by the state/ police</a:t>
                      </a:r>
                      <a:endParaRPr lang="en-AU" dirty="0"/>
                    </a:p>
                  </a:txBody>
                  <a:tcPr/>
                </a:tc>
                <a:tc>
                  <a:txBody>
                    <a:bodyPr/>
                    <a:lstStyle/>
                    <a:p>
                      <a:r>
                        <a:rPr lang="en-US" dirty="0" smtClean="0"/>
                        <a:t>Rules of</a:t>
                      </a:r>
                      <a:r>
                        <a:rPr lang="en-US" baseline="0" dirty="0" smtClean="0"/>
                        <a:t> evidence are hard to follow</a:t>
                      </a:r>
                      <a:endParaRPr lang="en-AU" dirty="0"/>
                    </a:p>
                  </a:txBody>
                  <a:tcPr/>
                </a:tc>
              </a:tr>
              <a:tr h="700206">
                <a:tc>
                  <a:txBody>
                    <a:bodyPr/>
                    <a:lstStyle/>
                    <a:p>
                      <a:r>
                        <a:rPr lang="en-US" dirty="0" smtClean="0"/>
                        <a:t>Allows the public</a:t>
                      </a:r>
                      <a:r>
                        <a:rPr lang="en-US" baseline="0" dirty="0" smtClean="0"/>
                        <a:t> to play a role in the criminal justice system</a:t>
                      </a:r>
                      <a:endParaRPr lang="en-AU" dirty="0"/>
                    </a:p>
                  </a:txBody>
                  <a:tcPr/>
                </a:tc>
                <a:tc>
                  <a:txBody>
                    <a:bodyPr/>
                    <a:lstStyle/>
                    <a:p>
                      <a:r>
                        <a:rPr lang="en-US" dirty="0" smtClean="0"/>
                        <a:t>Jury is not accountable and does not have to give</a:t>
                      </a:r>
                      <a:r>
                        <a:rPr lang="en-US" baseline="0" dirty="0" smtClean="0"/>
                        <a:t> reasons for decision</a:t>
                      </a:r>
                      <a:endParaRPr lang="en-AU" dirty="0"/>
                    </a:p>
                  </a:txBody>
                  <a:tcPr/>
                </a:tc>
              </a:tr>
              <a:tr h="700206">
                <a:tc>
                  <a:txBody>
                    <a:bodyPr/>
                    <a:lstStyle/>
                    <a:p>
                      <a:r>
                        <a:rPr lang="en-US" dirty="0" smtClean="0"/>
                        <a:t>System relies on the groups balance of</a:t>
                      </a:r>
                      <a:r>
                        <a:rPr lang="en-US" baseline="0" dirty="0" smtClean="0"/>
                        <a:t> decisions (negotiation) </a:t>
                      </a:r>
                      <a:endParaRPr lang="en-AU" dirty="0"/>
                    </a:p>
                  </a:txBody>
                  <a:tcPr/>
                </a:tc>
                <a:tc>
                  <a:txBody>
                    <a:bodyPr/>
                    <a:lstStyle/>
                    <a:p>
                      <a:r>
                        <a:rPr lang="en-US" dirty="0" smtClean="0"/>
                        <a:t>Media can effect</a:t>
                      </a:r>
                      <a:r>
                        <a:rPr lang="en-US" baseline="0" dirty="0" smtClean="0"/>
                        <a:t> jurors decisions</a:t>
                      </a:r>
                      <a:endParaRPr lang="en-AU" dirty="0"/>
                    </a:p>
                  </a:txBody>
                  <a:tcPr/>
                </a:tc>
              </a:tr>
              <a:tr h="405675">
                <a:tc>
                  <a:txBody>
                    <a:bodyPr/>
                    <a:lstStyle/>
                    <a:p>
                      <a:r>
                        <a:rPr lang="en-US" dirty="0" smtClean="0"/>
                        <a:t>Responsibility is spread across 12 jurors</a:t>
                      </a:r>
                      <a:endParaRPr lang="en-AU" dirty="0"/>
                    </a:p>
                  </a:txBody>
                  <a:tcPr/>
                </a:tc>
                <a:tc>
                  <a:txBody>
                    <a:bodyPr/>
                    <a:lstStyle/>
                    <a:p>
                      <a:r>
                        <a:rPr lang="en-US" dirty="0" smtClean="0"/>
                        <a:t>Jury system</a:t>
                      </a:r>
                      <a:r>
                        <a:rPr lang="en-US" baseline="0" dirty="0" smtClean="0"/>
                        <a:t> may favour the accused</a:t>
                      </a:r>
                      <a:endParaRPr lang="en-AU" dirty="0"/>
                    </a:p>
                  </a:txBody>
                  <a:tcPr/>
                </a:tc>
              </a:tr>
              <a:tr h="700206">
                <a:tc>
                  <a:txBody>
                    <a:bodyPr/>
                    <a:lstStyle/>
                    <a:p>
                      <a:r>
                        <a:rPr lang="en-US" dirty="0" smtClean="0"/>
                        <a:t>Represents a cross section of society,</a:t>
                      </a:r>
                      <a:r>
                        <a:rPr lang="en-US" baseline="0" dirty="0" smtClean="0"/>
                        <a:t> thus providing a range of perceptions</a:t>
                      </a:r>
                    </a:p>
                  </a:txBody>
                  <a:tcPr/>
                </a:tc>
                <a:tc>
                  <a:txBody>
                    <a:bodyPr/>
                    <a:lstStyle/>
                    <a:p>
                      <a:r>
                        <a:rPr lang="en-US" dirty="0" smtClean="0"/>
                        <a:t>Jury duty,</a:t>
                      </a:r>
                      <a:r>
                        <a:rPr lang="en-US" baseline="0" dirty="0" smtClean="0"/>
                        <a:t> especially in horrendous cases can affect jurors </a:t>
                      </a:r>
                      <a:r>
                        <a:rPr lang="en-US" baseline="0" dirty="0" err="1" smtClean="0"/>
                        <a:t>adversley</a:t>
                      </a:r>
                      <a:r>
                        <a:rPr lang="en-US" baseline="0" dirty="0" smtClean="0"/>
                        <a:t> </a:t>
                      </a:r>
                      <a:endParaRPr lang="en-AU" dirty="0"/>
                    </a:p>
                  </a:txBody>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smtClean="0"/>
              <a:t>Stats To Keeping the Jury</a:t>
            </a:r>
            <a:endParaRPr lang="en-AU" smtClean="0"/>
          </a:p>
        </p:txBody>
      </p:sp>
      <p:graphicFrame>
        <p:nvGraphicFramePr>
          <p:cNvPr id="15362" name="Content Placeholder 4"/>
          <p:cNvGraphicFramePr>
            <a:graphicFrameLocks noGrp="1"/>
          </p:cNvGraphicFramePr>
          <p:nvPr>
            <p:ph idx="1"/>
          </p:nvPr>
        </p:nvGraphicFramePr>
        <p:xfrm>
          <a:off x="457200" y="1600200"/>
          <a:ext cx="8229600" cy="4525963"/>
        </p:xfrm>
        <a:graphic>
          <a:graphicData uri="http://schemas.openxmlformats.org/presentationml/2006/ole">
            <p:oleObj spid="_x0000_s15362" r:id="rId3" imgW="8230313" imgH="4523624" progId="Excel.Chart.8">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274638"/>
            <a:ext cx="8229600" cy="1439862"/>
          </a:xfrm>
        </p:spPr>
        <p:txBody>
          <a:bodyPr/>
          <a:lstStyle/>
          <a:p>
            <a:r>
              <a:rPr lang="en-US" smtClean="0"/>
              <a:t>Does the Jury System Benefit the Community?</a:t>
            </a:r>
            <a:endParaRPr lang="en-AU" smtClean="0"/>
          </a:p>
        </p:txBody>
      </p:sp>
      <p:graphicFrame>
        <p:nvGraphicFramePr>
          <p:cNvPr id="16386" name="Content Placeholder 5"/>
          <p:cNvGraphicFramePr>
            <a:graphicFrameLocks noGrp="1"/>
          </p:cNvGraphicFramePr>
          <p:nvPr>
            <p:ph idx="1"/>
          </p:nvPr>
        </p:nvGraphicFramePr>
        <p:xfrm>
          <a:off x="357188" y="1500188"/>
          <a:ext cx="8229600" cy="4525962"/>
        </p:xfrm>
        <a:graphic>
          <a:graphicData uri="http://schemas.openxmlformats.org/presentationml/2006/ole">
            <p:oleObj spid="_x0000_s16386" r:id="rId3" imgW="8230313" imgH="4529721" progId="Excel.Chart.8">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US" smtClean="0"/>
              <a:t>‘Yes’ for the Jury. </a:t>
            </a:r>
            <a:r>
              <a:rPr lang="en-US" sz="1200" smtClean="0"/>
              <a:t>Lawlink.com </a:t>
            </a:r>
            <a:endParaRPr lang="en-AU" smtClean="0"/>
          </a:p>
        </p:txBody>
      </p:sp>
      <p:sp>
        <p:nvSpPr>
          <p:cNvPr id="17410" name="Content Placeholder 2"/>
          <p:cNvSpPr>
            <a:spLocks noGrp="1"/>
          </p:cNvSpPr>
          <p:nvPr>
            <p:ph idx="1"/>
          </p:nvPr>
        </p:nvSpPr>
        <p:spPr>
          <a:xfrm>
            <a:off x="357188" y="1428750"/>
            <a:ext cx="8586787" cy="4740275"/>
          </a:xfrm>
        </p:spPr>
        <p:txBody>
          <a:bodyPr/>
          <a:lstStyle/>
          <a:p>
            <a:r>
              <a:rPr lang="en-US" sz="2400" smtClean="0"/>
              <a:t>Because the jury deliberates as a group, it has the advantages of collective perception, recollection and analysis. This process is more likely to be effective way of determining facts and issues because each detail is explored and subjected to scrutiny by the group rather than individuals.</a:t>
            </a:r>
          </a:p>
          <a:p>
            <a:r>
              <a:rPr lang="en-US" sz="2400" smtClean="0"/>
              <a:t>Jury, unlike a judge who is bound upon the law, are able to base verdict on the broader aspects in the case, leaving way to bring the conscience of the community to bear upon.</a:t>
            </a:r>
          </a:p>
          <a:p>
            <a:r>
              <a:rPr lang="en-US" sz="2400" smtClean="0"/>
              <a:t>Use of the jury (local people) ensures that the legal system doesn’t become distinct or alienated from the community.</a:t>
            </a:r>
          </a:p>
          <a:p>
            <a:r>
              <a:rPr lang="en-US" sz="2400" smtClean="0"/>
              <a:t>Use of the jury in criminal justice keeps in step with the standards of ordinary people. </a:t>
            </a:r>
          </a:p>
          <a:p>
            <a:endParaRPr lang="en-AU" sz="24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Jury Act 2008 Amendments to Jury Act 1977  </a:t>
            </a:r>
            <a:endParaRPr lang="en-AU" dirty="0"/>
          </a:p>
        </p:txBody>
      </p:sp>
      <p:sp>
        <p:nvSpPr>
          <p:cNvPr id="3" name="Content Placeholder 2"/>
          <p:cNvSpPr>
            <a:spLocks noGrp="1"/>
          </p:cNvSpPr>
          <p:nvPr>
            <p:ph idx="1"/>
          </p:nvPr>
        </p:nvSpPr>
        <p:spPr/>
        <p:txBody>
          <a:bodyPr rtlCol="0">
            <a:normAutofit fontScale="47500" lnSpcReduction="20000"/>
          </a:bodyPr>
          <a:lstStyle/>
          <a:p>
            <a:pPr fontAlgn="auto">
              <a:spcAft>
                <a:spcPts val="0"/>
              </a:spcAft>
              <a:buFont typeface="Arial" pitchFamily="34" charset="0"/>
              <a:buChar char="•"/>
              <a:defRPr/>
            </a:pPr>
            <a:r>
              <a:rPr lang="en-AU" sz="4200" dirty="0" smtClean="0"/>
              <a:t>The Bill amends the </a:t>
            </a:r>
            <a:r>
              <a:rPr lang="en-AU" sz="4200" i="1" dirty="0" smtClean="0"/>
              <a:t>Jury Act 1977</a:t>
            </a:r>
            <a:r>
              <a:rPr lang="en-AU" sz="4200" dirty="0" smtClean="0"/>
              <a:t>: </a:t>
            </a:r>
          </a:p>
          <a:p>
            <a:pPr fontAlgn="auto">
              <a:spcAft>
                <a:spcPts val="0"/>
              </a:spcAft>
              <a:buFont typeface="Arial" pitchFamily="34" charset="0"/>
              <a:buChar char="•"/>
              <a:defRPr/>
            </a:pPr>
            <a:r>
              <a:rPr lang="en-AU" sz="4200" dirty="0" smtClean="0"/>
              <a:t>(a) to clarify the power of a court or coroner to discharge a juror by expressly setting out the circumstances in which a court or coroner must, or may, discharge a member of a jury during a trial or coronial inquest, and </a:t>
            </a:r>
          </a:p>
          <a:p>
            <a:pPr fontAlgn="auto">
              <a:spcAft>
                <a:spcPts val="0"/>
              </a:spcAft>
              <a:buFont typeface="Arial" pitchFamily="34" charset="0"/>
              <a:buChar char="•"/>
              <a:defRPr/>
            </a:pPr>
            <a:r>
              <a:rPr lang="en-AU" sz="4200" dirty="0" smtClean="0"/>
              <a:t>(b) to set out the circumstances in which a court or coroner that discharges a juror must discharge the remaining jurors or may instead continue the trial or coronial inquest with the remaining jurors, and </a:t>
            </a:r>
          </a:p>
          <a:p>
            <a:pPr fontAlgn="auto">
              <a:spcAft>
                <a:spcPts val="0"/>
              </a:spcAft>
              <a:buFont typeface="Arial" pitchFamily="34" charset="0"/>
              <a:buChar char="•"/>
              <a:defRPr/>
            </a:pPr>
            <a:r>
              <a:rPr lang="en-AU" sz="4200" dirty="0" smtClean="0"/>
              <a:t>(c) to give a court or coroner the express power to order that a trial or coronial inquest continue if a juror dies, and </a:t>
            </a:r>
          </a:p>
          <a:p>
            <a:pPr fontAlgn="auto">
              <a:spcAft>
                <a:spcPts val="0"/>
              </a:spcAft>
              <a:buFont typeface="Arial" pitchFamily="34" charset="0"/>
              <a:buChar char="•"/>
              <a:defRPr/>
            </a:pPr>
            <a:r>
              <a:rPr lang="en-AU" sz="4200" dirty="0" smtClean="0"/>
              <a:t>(d) to ensure that the verdict of a jury is not invalidated if a juror who was summonsed for jury service is empanelled irregularly or by mistake or becomes disqualified from serving, or ineligible to serve, as a juror during a trial or coronial inquest, and </a:t>
            </a:r>
          </a:p>
          <a:p>
            <a:pPr fontAlgn="auto">
              <a:spcAft>
                <a:spcPts val="0"/>
              </a:spcAft>
              <a:buFont typeface="Arial" pitchFamily="34" charset="0"/>
              <a:buChar char="•"/>
              <a:defRPr/>
            </a:pPr>
            <a:r>
              <a:rPr lang="en-AU" sz="4200" dirty="0" smtClean="0"/>
              <a:t>(e) to expressly enable jurors and former jurors to report misconduct and other irregularities in the conduct of other jurors and former jurors, respectively.</a:t>
            </a:r>
          </a:p>
          <a:p>
            <a:pPr fontAlgn="auto">
              <a:spcAft>
                <a:spcPts val="0"/>
              </a:spcAft>
              <a:buFont typeface="Arial" pitchFamily="34" charset="0"/>
              <a:buChar char="•"/>
              <a:defRPr/>
            </a:pP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5"/>
          <p:cNvSpPr>
            <a:spLocks noGrp="1"/>
          </p:cNvSpPr>
          <p:nvPr>
            <p:ph type="body" sz="half" idx="1"/>
          </p:nvPr>
        </p:nvSpPr>
        <p:spPr/>
        <p:txBody>
          <a:bodyPr/>
          <a:lstStyle/>
          <a:p>
            <a:pPr>
              <a:lnSpc>
                <a:spcPct val="80000"/>
              </a:lnSpc>
            </a:pPr>
            <a:r>
              <a:rPr lang="en-US" sz="1400" smtClean="0"/>
              <a:t>Father's outrage</a:t>
            </a:r>
          </a:p>
          <a:p>
            <a:pPr>
              <a:lnSpc>
                <a:spcPct val="80000"/>
              </a:lnSpc>
            </a:pPr>
            <a:r>
              <a:rPr lang="en-US" sz="1400" smtClean="0"/>
              <a:t>"It's unbelievable," Darren told Macquarie Radio after hearing of the sentence cut.</a:t>
            </a:r>
          </a:p>
          <a:p>
            <a:pPr>
              <a:lnSpc>
                <a:spcPct val="80000"/>
              </a:lnSpc>
            </a:pPr>
            <a:r>
              <a:rPr lang="en-US" sz="1400" smtClean="0"/>
              <a:t>"I don't get it. I would honestly like to meet and speak to one of these lawyers who defend these guys. What, do they love criminals?"</a:t>
            </a:r>
          </a:p>
          <a:p>
            <a:pPr>
              <a:lnSpc>
                <a:spcPct val="80000"/>
              </a:lnSpc>
            </a:pPr>
            <a:r>
              <a:rPr lang="en-US" sz="1400" smtClean="0"/>
              <a:t> During the Gosling Park appeal, the Skafs' lawyers had argued there was no long-term physical injury suffered by that victim.</a:t>
            </a:r>
          </a:p>
          <a:p>
            <a:pPr>
              <a:lnSpc>
                <a:spcPct val="80000"/>
              </a:lnSpc>
            </a:pPr>
            <a:r>
              <a:rPr lang="en-US" sz="1400" smtClean="0"/>
              <a:t>"You can't tell me raping someone isn't going to have a psychological effect," Darren said.</a:t>
            </a:r>
          </a:p>
          <a:p>
            <a:pPr>
              <a:lnSpc>
                <a:spcPct val="80000"/>
              </a:lnSpc>
            </a:pPr>
            <a:endParaRPr lang="en-US" sz="1200" smtClean="0"/>
          </a:p>
          <a:p>
            <a:pPr>
              <a:lnSpc>
                <a:spcPct val="80000"/>
              </a:lnSpc>
            </a:pPr>
            <a:r>
              <a:rPr lang="en-US" sz="1200" smtClean="0"/>
              <a:t>I was worried about my HSC. It just felt like it was never going to end. But it was more the fact that they had control again. I wanted the control back … whether it be physically or mentally … I wanted to regain some power but I couldn't do anything about it, I could only just sit by and watch," she told the </a:t>
            </a:r>
            <a:r>
              <a:rPr lang="en-US" sz="1200" i="1" smtClean="0"/>
              <a:t>Herald</a:t>
            </a:r>
            <a:r>
              <a:rPr lang="en-US" sz="1200" smtClean="0"/>
              <a:t>. "This is worse than murder, at least with murder it's over.- VICTIM </a:t>
            </a:r>
            <a:endParaRPr lang="en-US" sz="1400" smtClean="0"/>
          </a:p>
          <a:p>
            <a:pPr>
              <a:lnSpc>
                <a:spcPct val="80000"/>
              </a:lnSpc>
            </a:pPr>
            <a:endParaRPr lang="en-US" sz="1400" smtClean="0"/>
          </a:p>
          <a:p>
            <a:pPr>
              <a:lnSpc>
                <a:spcPct val="80000"/>
              </a:lnSpc>
            </a:pPr>
            <a:r>
              <a:rPr lang="en-US" sz="1400" smtClean="0"/>
              <a:t> </a:t>
            </a:r>
            <a:r>
              <a:rPr lang="en-US" sz="1200" smtClean="0"/>
              <a:t>Some of the attacks were extremely violent - girls were held at knifepoint and told they would be killed if they went to police. After another girl was assaulted, MRK allegedly threw her against a wall and said: "If a Leb wants to f--- you, you f--- them.“ -BILAL</a:t>
            </a:r>
          </a:p>
        </p:txBody>
      </p:sp>
      <p:pic>
        <p:nvPicPr>
          <p:cNvPr id="19467" name="Picture 11" descr="657091-skaf"/>
          <p:cNvPicPr>
            <a:picLocks noGrp="1" noChangeAspect="1" noChangeArrowheads="1"/>
          </p:cNvPicPr>
          <p:nvPr>
            <p:ph type="clipArt" sz="half" idx="2"/>
          </p:nvPr>
        </p:nvPicPr>
        <p:blipFill>
          <a:blip r:embed="rId2"/>
          <a:srcRect/>
          <a:stretch>
            <a:fillRect/>
          </a:stretch>
        </p:blipFill>
        <p:spPr>
          <a:xfrm>
            <a:off x="4643438" y="260350"/>
            <a:ext cx="3673475" cy="2755900"/>
          </a:xfrm>
        </p:spPr>
      </p:pic>
      <p:pic>
        <p:nvPicPr>
          <p:cNvPr id="19469" name="Picture 13" descr="342747-sick-skafs-get-sentence-cut"/>
          <p:cNvPicPr>
            <a:picLocks noChangeAspect="1" noChangeArrowheads="1"/>
          </p:cNvPicPr>
          <p:nvPr/>
        </p:nvPicPr>
        <p:blipFill>
          <a:blip r:embed="rId3"/>
          <a:srcRect/>
          <a:stretch>
            <a:fillRect/>
          </a:stretch>
        </p:blipFill>
        <p:spPr bwMode="auto">
          <a:xfrm>
            <a:off x="5076825" y="3213100"/>
            <a:ext cx="2828925" cy="323373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1307</TotalTime>
  <Words>659</Words>
  <Application>Microsoft Office PowerPoint</Application>
  <PresentationFormat>On-screen Show (4:3)</PresentationFormat>
  <Paragraphs>44</Paragraphs>
  <Slides>7</Slides>
  <Notes>0</Notes>
  <HiddenSlides>0</HiddenSlides>
  <MMClips>0</MMClips>
  <ScaleCrop>false</ScaleCrop>
  <HeadingPairs>
    <vt:vector size="8" baseType="variant">
      <vt:variant>
        <vt:lpstr>Fonts Used</vt:lpstr>
      </vt:variant>
      <vt:variant>
        <vt:i4>2</vt:i4>
      </vt:variant>
      <vt:variant>
        <vt:lpstr>Design Template</vt:lpstr>
      </vt:variant>
      <vt:variant>
        <vt:i4>1</vt:i4>
      </vt:variant>
      <vt:variant>
        <vt:lpstr>Embedded OLE Servers</vt:lpstr>
      </vt:variant>
      <vt:variant>
        <vt:i4>1</vt:i4>
      </vt:variant>
      <vt:variant>
        <vt:lpstr>Slide Titles</vt:lpstr>
      </vt:variant>
      <vt:variant>
        <vt:i4>7</vt:i4>
      </vt:variant>
    </vt:vector>
  </HeadingPairs>
  <TitlesOfParts>
    <vt:vector size="11" baseType="lpstr">
      <vt:lpstr>Calibri</vt:lpstr>
      <vt:lpstr>Arial</vt:lpstr>
      <vt:lpstr>Office Theme</vt:lpstr>
      <vt:lpstr>Microsoft Excel Chart</vt:lpstr>
      <vt:lpstr>            The Jury</vt:lpstr>
      <vt:lpstr>For and Against A Jury:</vt:lpstr>
      <vt:lpstr>Stats To Keeping the Jury</vt:lpstr>
      <vt:lpstr>Does the Jury System Benefit the Community?</vt:lpstr>
      <vt:lpstr>‘Yes’ for the Jury. Lawlink.com </vt:lpstr>
      <vt:lpstr>Jury Act 2008 Amendments to Jury Act 1977  </vt:lpstr>
      <vt:lpstr>Slide 7</vt:lpstr>
    </vt:vector>
  </TitlesOfParts>
  <Company>smc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The Jury</dc:title>
  <dc:creator>elizabeth.mourmourak</dc:creator>
  <cp:lastModifiedBy>user</cp:lastModifiedBy>
  <cp:revision>41</cp:revision>
  <dcterms:created xsi:type="dcterms:W3CDTF">2010-03-13T08:38:15Z</dcterms:created>
  <dcterms:modified xsi:type="dcterms:W3CDTF">2010-03-15T11:37:19Z</dcterms:modified>
</cp:coreProperties>
</file>