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9AA28-4759-4746-9587-B39F803D3EE9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9F681-3DD7-412F-AA8B-233D9CDA4CF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9F681-3DD7-412F-AA8B-233D9CDA4CF8}" type="slidenum">
              <a:rPr lang="en-AU" smtClean="0"/>
              <a:t>7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A937-683C-4259-AAB9-8A90D2056C2B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B9690-2E69-44B7-A9B1-2CF80860C82A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A937-683C-4259-AAB9-8A90D2056C2B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B9690-2E69-44B7-A9B1-2CF80860C8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A937-683C-4259-AAB9-8A90D2056C2B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B9690-2E69-44B7-A9B1-2CF80860C8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A937-683C-4259-AAB9-8A90D2056C2B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B9690-2E69-44B7-A9B1-2CF80860C8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A937-683C-4259-AAB9-8A90D2056C2B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B9690-2E69-44B7-A9B1-2CF80860C82A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A937-683C-4259-AAB9-8A90D2056C2B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B9690-2E69-44B7-A9B1-2CF80860C8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A937-683C-4259-AAB9-8A90D2056C2B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B9690-2E69-44B7-A9B1-2CF80860C8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A937-683C-4259-AAB9-8A90D2056C2B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B9690-2E69-44B7-A9B1-2CF80860C8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A937-683C-4259-AAB9-8A90D2056C2B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B9690-2E69-44B7-A9B1-2CF80860C8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A937-683C-4259-AAB9-8A90D2056C2B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B9690-2E69-44B7-A9B1-2CF80860C82A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2A937-683C-4259-AAB9-8A90D2056C2B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0B9690-2E69-44B7-A9B1-2CF80860C82A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22A937-683C-4259-AAB9-8A90D2056C2B}" type="datetimeFigureOut">
              <a:rPr lang="en-US" smtClean="0"/>
              <a:t>3/15/2010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0B9690-2E69-44B7-A9B1-2CF80860C82A}" type="slidenum">
              <a:rPr lang="en-AU" smtClean="0"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Fyodor_Dostoyevsk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stlii.edu.au/au/cases/cth/HCA/2004/21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1266" name="Picture 2" descr="http://media.rd.com/rd/images/rdc/mag0410/thats-outrageous-prisoners-rights-to-free-medical-care-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29850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42910" y="0"/>
            <a:ext cx="657226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0"/>
                    </a:srgbClr>
                  </a:outerShdw>
                </a:effectLst>
              </a:rPr>
              <a:t>Prisoner’s</a:t>
            </a:r>
          </a:p>
          <a:p>
            <a:r>
              <a:rPr lang="en-US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0"/>
                    </a:srgbClr>
                  </a:outerShdw>
                </a:effectLst>
              </a:rPr>
              <a:t> Rights</a:t>
            </a:r>
            <a:endParaRPr lang="en-US" sz="8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643578"/>
            <a:ext cx="5643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Palatino Linotype" pitchFamily="18" charset="0"/>
              </a:rPr>
              <a:t>By: Louise Frost</a:t>
            </a:r>
            <a:endParaRPr lang="en-AU" sz="4800" dirty="0">
              <a:solidFill>
                <a:schemeClr val="bg1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Former Jail inmate, </a:t>
            </a:r>
            <a:r>
              <a:rPr lang="en-US" dirty="0" smtClean="0"/>
              <a:t>Christopher </a:t>
            </a:r>
            <a:r>
              <a:rPr lang="en-US" dirty="0" err="1" smtClean="0"/>
              <a:t>Binse</a:t>
            </a:r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Baskerville Old Face" pitchFamily="18" charset="0"/>
              </a:rPr>
              <a:t>“You know, it got to a point, literally, where I had enough of it. It was just brain-numbing, you know? Where it was just trying to wear me down, mentally, you know? Just to break me down, to wear me down. At the end of the day, I said, “I’ve had enough”</a:t>
            </a:r>
            <a:endParaRPr lang="en-AU" sz="3200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Problem: Privatisation of prisons</a:t>
            </a:r>
            <a:endParaRPr lang="en-AU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57158" y="1214422"/>
            <a:ext cx="8358246" cy="5643578"/>
          </a:xfrm>
        </p:spPr>
        <p:txBody>
          <a:bodyPr>
            <a:normAutofit/>
          </a:bodyPr>
          <a:lstStyle/>
          <a:p>
            <a:r>
              <a:rPr lang="en-US" dirty="0" smtClean="0"/>
              <a:t>Concerns that corporations would ‘cut-corners’ to maximise profit</a:t>
            </a:r>
          </a:p>
          <a:p>
            <a:r>
              <a:rPr lang="en-US" dirty="0" smtClean="0"/>
              <a:t>‘Stop the cell-off campaign’</a:t>
            </a:r>
            <a:r>
              <a:rPr lang="en-US" dirty="0" smtClean="0"/>
              <a:t> </a:t>
            </a:r>
            <a:r>
              <a:rPr lang="en-US" dirty="0" smtClean="0"/>
              <a:t>achieves </a:t>
            </a:r>
            <a:r>
              <a:rPr lang="en-US" dirty="0" smtClean="0"/>
              <a:t>awareness of the </a:t>
            </a:r>
            <a:r>
              <a:rPr lang="en-US" dirty="0" err="1" smtClean="0"/>
              <a:t>privatisation</a:t>
            </a:r>
            <a:r>
              <a:rPr lang="en-US" dirty="0" smtClean="0"/>
              <a:t> issue</a:t>
            </a:r>
          </a:p>
          <a:p>
            <a:r>
              <a:rPr lang="en-US" dirty="0" smtClean="0"/>
              <a:t>Believes that risks include: higher likelihood of recidivism; increase of assaults; more complaints and a belief that private prisons perform poorly</a:t>
            </a:r>
            <a:endParaRPr lang="en-AU" dirty="0" smtClean="0"/>
          </a:p>
          <a:p>
            <a:endParaRPr lang="en-US" dirty="0" smtClean="0"/>
          </a:p>
        </p:txBody>
      </p:sp>
      <p:pic>
        <p:nvPicPr>
          <p:cNvPr id="14" name="Picture 2" descr="http://www.psa.labor.net.au/news/files/2009%20logo%20stopthecello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500570"/>
            <a:ext cx="2955051" cy="2089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1176996"/>
            <a:ext cx="2428892" cy="2323442"/>
          </a:xfrm>
        </p:spPr>
        <p:txBody>
          <a:bodyPr>
            <a:noAutofit/>
          </a:bodyPr>
          <a:lstStyle/>
          <a:p>
            <a:r>
              <a:rPr lang="en-AU" sz="2800" b="1" dirty="0" smtClean="0">
                <a:latin typeface="Baskerville Old Face" pitchFamily="18" charset="0"/>
              </a:rPr>
              <a:t>Inside Canberra's humane </a:t>
            </a:r>
            <a:r>
              <a:rPr lang="en-AU" sz="2800" b="1" dirty="0" smtClean="0">
                <a:latin typeface="Baskerville Old Face" pitchFamily="18" charset="0"/>
              </a:rPr>
              <a:t>prison:</a:t>
            </a:r>
            <a:br>
              <a:rPr lang="en-AU" sz="2800" b="1" dirty="0" smtClean="0">
                <a:latin typeface="Baskerville Old Face" pitchFamily="18" charset="0"/>
              </a:rPr>
            </a:br>
            <a:r>
              <a:rPr lang="en-AU" sz="2800" u="sng" dirty="0" smtClean="0">
                <a:latin typeface="Baskerville Old Face" pitchFamily="18" charset="0"/>
              </a:rPr>
              <a:t>- Alexander </a:t>
            </a:r>
            <a:r>
              <a:rPr lang="en-AU" sz="2800" u="sng" dirty="0" err="1" smtClean="0">
                <a:latin typeface="Baskerville Old Face" pitchFamily="18" charset="0"/>
              </a:rPr>
              <a:t>Maconochie</a:t>
            </a:r>
            <a:r>
              <a:rPr lang="en-AU" sz="2800" u="sng" dirty="0" smtClean="0">
                <a:latin typeface="Baskerville Old Face" pitchFamily="18" charset="0"/>
              </a:rPr>
              <a:t> Centre</a:t>
            </a:r>
            <a:endParaRPr lang="en-AU" sz="2800" u="sng" dirty="0">
              <a:latin typeface="Baskerville Old Face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571472" y="3500438"/>
            <a:ext cx="2209800" cy="2179320"/>
          </a:xfrm>
        </p:spPr>
        <p:txBody>
          <a:bodyPr/>
          <a:lstStyle/>
          <a:p>
            <a:r>
              <a:rPr lang="en-US" sz="2600" b="1" dirty="0" smtClean="0"/>
              <a:t>Canberra Times</a:t>
            </a:r>
          </a:p>
          <a:p>
            <a:r>
              <a:rPr lang="en-AU" sz="2600" b="1" dirty="0" smtClean="0"/>
              <a:t>EMILY SHERLOCK</a:t>
            </a:r>
          </a:p>
          <a:p>
            <a:r>
              <a:rPr lang="en-AU" sz="2600" b="1" dirty="0" smtClean="0"/>
              <a:t>02 Mar, 2008</a:t>
            </a:r>
          </a:p>
          <a:p>
            <a:endParaRPr lang="en-AU" dirty="0"/>
          </a:p>
        </p:txBody>
      </p:sp>
      <p:pic>
        <p:nvPicPr>
          <p:cNvPr id="6" name="Picture Placeholder 5" descr="Picture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639" r="1063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Ethnic Clustering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Dividing inmates according to race</a:t>
            </a:r>
          </a:p>
          <a:p>
            <a:r>
              <a:rPr lang="en-US" dirty="0" smtClean="0"/>
              <a:t>Introduced to </a:t>
            </a:r>
            <a:r>
              <a:rPr lang="en-US" dirty="0" err="1" smtClean="0"/>
              <a:t>Goulburn</a:t>
            </a:r>
            <a:r>
              <a:rPr lang="en-US" dirty="0" smtClean="0"/>
              <a:t> </a:t>
            </a:r>
            <a:r>
              <a:rPr lang="en-US" dirty="0" err="1" smtClean="0"/>
              <a:t>gaol</a:t>
            </a:r>
            <a:r>
              <a:rPr lang="en-US" dirty="0" smtClean="0"/>
              <a:t>  (2001) to make prisoners “easier to control” due to gang violence</a:t>
            </a:r>
            <a:r>
              <a:rPr lang="en-AU" dirty="0" smtClean="0"/>
              <a:t> and the prevention of deaths which were a problem in the 90s.</a:t>
            </a:r>
          </a:p>
          <a:p>
            <a:r>
              <a:rPr lang="en-US" dirty="0" smtClean="0"/>
              <a:t>Commander Brian Kelly: “</a:t>
            </a:r>
            <a:r>
              <a:rPr lang="en-US" i="1" dirty="0" smtClean="0"/>
              <a:t>since we did it, there hasn’t been a repeat murder”</a:t>
            </a:r>
            <a:r>
              <a:rPr lang="en-US" dirty="0" smtClean="0"/>
              <a:t>; “</a:t>
            </a:r>
            <a:r>
              <a:rPr lang="en-US" i="1" dirty="0" smtClean="0"/>
              <a:t>2 or 3 years ago, this was a major problem, but now that is not the case</a:t>
            </a:r>
            <a:r>
              <a:rPr lang="en-US" dirty="0" smtClean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3891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AU" sz="6200" i="1" dirty="0" smtClean="0"/>
              <a:t>“A </a:t>
            </a:r>
            <a:r>
              <a:rPr lang="en-AU" sz="6200" i="1" dirty="0" smtClean="0"/>
              <a:t>society should be judged not by how it treats its outstanding citizens, but by how it treats its criminals." </a:t>
            </a:r>
          </a:p>
          <a:p>
            <a:pPr algn="ctr">
              <a:buNone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- Fyodor Dostoyevsky</a:t>
            </a:r>
            <a:endParaRPr lang="en-AU" dirty="0" smtClean="0">
              <a:solidFill>
                <a:schemeClr val="tx2">
                  <a:lumMod val="50000"/>
                </a:schemeClr>
              </a:solidFill>
              <a:hlinkClick r:id="rId2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8800" dirty="0" smtClean="0"/>
              <a:t>Prisons</a:t>
            </a:r>
            <a:endParaRPr lang="en-AU" sz="8800" dirty="0"/>
          </a:p>
        </p:txBody>
      </p:sp>
      <p:sp>
        <p:nvSpPr>
          <p:cNvPr id="4" name="Subtitle 3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5970474" cy="1509712"/>
          </a:xfrm>
        </p:spPr>
        <p:txBody>
          <a:bodyPr>
            <a:noAutofit/>
          </a:bodyPr>
          <a:lstStyle/>
          <a:p>
            <a:r>
              <a:rPr lang="en-US" sz="3800" dirty="0" smtClean="0">
                <a:latin typeface="Berlin Sans FB" pitchFamily="34" charset="0"/>
              </a:rPr>
              <a:t> - Play  a </a:t>
            </a:r>
            <a:r>
              <a:rPr lang="en-US" sz="3800" dirty="0" smtClean="0">
                <a:latin typeface="Berlin Sans FB" pitchFamily="34" charset="0"/>
              </a:rPr>
              <a:t>vital role in our justice system. They are there to punish people who break the law and then guide them back to society.</a:t>
            </a:r>
            <a:endParaRPr lang="en-AU" sz="3800" dirty="0">
              <a:latin typeface="Berlin Sans FB" pitchFamily="34" charset="0"/>
            </a:endParaRPr>
          </a:p>
        </p:txBody>
      </p:sp>
      <p:pic>
        <p:nvPicPr>
          <p:cNvPr id="25602" name="Picture 2" descr="http://www.wakeapparel.com/images/Austral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714752"/>
            <a:ext cx="2214546" cy="2214546"/>
          </a:xfrm>
          <a:prstGeom prst="rect">
            <a:avLst/>
          </a:prstGeom>
          <a:noFill/>
        </p:spPr>
      </p:pic>
      <p:pic>
        <p:nvPicPr>
          <p:cNvPr id="25604" name="Picture 4" descr="http://blog.cleveland.com/metro/2009/04/large_Prison-ex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000108"/>
            <a:ext cx="2854067" cy="1814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ages.watoday.com.au/2009/03/18/421843/justice-Kirby-420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143380"/>
            <a:ext cx="3214710" cy="2296221"/>
          </a:xfrm>
          <a:prstGeom prst="rect">
            <a:avLst/>
          </a:prstGeom>
          <a:noFill/>
        </p:spPr>
      </p:pic>
      <p:sp>
        <p:nvSpPr>
          <p:cNvPr id="5" name="Oval Callout 4"/>
          <p:cNvSpPr/>
          <p:nvPr/>
        </p:nvSpPr>
        <p:spPr>
          <a:xfrm>
            <a:off x="4143372" y="285728"/>
            <a:ext cx="5000628" cy="5429288"/>
          </a:xfrm>
          <a:prstGeom prst="wedgeEllipseCallout">
            <a:avLst>
              <a:gd name="adj1" fmla="val -67049"/>
              <a:gd name="adj2" fmla="val 426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4786314" y="1000109"/>
            <a:ext cx="385765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bg1"/>
                </a:solidFill>
                <a:latin typeface="Georgia" pitchFamily="18" charset="0"/>
              </a:rPr>
              <a:t>“Prisoners </a:t>
            </a:r>
            <a:r>
              <a:rPr lang="en-US" sz="2400" i="1" dirty="0">
                <a:solidFill>
                  <a:schemeClr val="bg1"/>
                </a:solidFill>
                <a:latin typeface="Georgia" pitchFamily="18" charset="0"/>
              </a:rPr>
              <a:t>are human beings.. they should have the same rights as all other persons. </a:t>
            </a:r>
            <a:r>
              <a:rPr lang="en-AU" sz="2400" i="1" dirty="0">
                <a:solidFill>
                  <a:schemeClr val="bg1"/>
                </a:solidFill>
                <a:latin typeface="Georgia" pitchFamily="18" charset="0"/>
              </a:rPr>
              <a:t>They have lost their liberty whilst they are in prison. However, they have not lost their human dignity or their right to equality before the law</a:t>
            </a:r>
            <a:r>
              <a:rPr lang="en-AU" sz="2400" i="1" dirty="0" smtClean="0">
                <a:solidFill>
                  <a:schemeClr val="bg1"/>
                </a:solidFill>
                <a:latin typeface="Georgia" pitchFamily="18" charset="0"/>
              </a:rPr>
              <a:t>.” </a:t>
            </a:r>
            <a:r>
              <a:rPr lang="en-AU" sz="1600" dirty="0"/>
              <a:t>from </a:t>
            </a:r>
            <a:r>
              <a:rPr lang="en-AU" sz="1600" b="1" i="1" dirty="0">
                <a:hlinkClick r:id="rId3"/>
              </a:rPr>
              <a:t>Muir v The Queen </a:t>
            </a:r>
            <a:r>
              <a:rPr lang="en-AU" sz="1600" b="1" dirty="0">
                <a:hlinkClick r:id="rId3"/>
              </a:rPr>
              <a:t>[2004] HCA 21</a:t>
            </a:r>
            <a:r>
              <a:rPr lang="en-AU" sz="1600" dirty="0"/>
              <a:t> at paragraph 25.</a:t>
            </a:r>
            <a:endParaRPr lang="en-AU" sz="1600" i="1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n-AU" dirty="0"/>
          </a:p>
        </p:txBody>
      </p:sp>
      <p:sp>
        <p:nvSpPr>
          <p:cNvPr id="9" name="Rectangle 8"/>
          <p:cNvSpPr/>
          <p:nvPr/>
        </p:nvSpPr>
        <p:spPr>
          <a:xfrm>
            <a:off x="0" y="1142984"/>
            <a:ext cx="400049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A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High Court Judge:</a:t>
            </a:r>
          </a:p>
          <a:p>
            <a:pPr algn="ctr"/>
            <a:r>
              <a:rPr lang="en-A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Honour Mr Justice </a:t>
            </a:r>
          </a:p>
          <a:p>
            <a:pPr algn="ctr"/>
            <a:r>
              <a:rPr lang="en-A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Michael Kirby</a:t>
            </a:r>
            <a:endParaRPr lang="en-A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prisoners have the right to: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AU" dirty="0" smtClean="0"/>
              <a:t>Unlimited visits by legal representatives</a:t>
            </a:r>
          </a:p>
          <a:p>
            <a:pPr lvl="0"/>
            <a:r>
              <a:rPr lang="en-AU" dirty="0" smtClean="0"/>
              <a:t>One or two other visits per week </a:t>
            </a:r>
          </a:p>
          <a:p>
            <a:pPr lvl="0"/>
            <a:r>
              <a:rPr lang="en-AU" dirty="0" smtClean="0"/>
              <a:t>Ownership of simple possessions</a:t>
            </a:r>
          </a:p>
          <a:p>
            <a:pPr lvl="0"/>
            <a:r>
              <a:rPr lang="en-AU" dirty="0" smtClean="0"/>
              <a:t>Write and receive letters</a:t>
            </a:r>
          </a:p>
          <a:p>
            <a:pPr lvl="0"/>
            <a:r>
              <a:rPr lang="en-AU" dirty="0" smtClean="0"/>
              <a:t>Complain to the Ombudsman</a:t>
            </a:r>
          </a:p>
          <a:p>
            <a:pPr lvl="0"/>
            <a:r>
              <a:rPr lang="en-AU" dirty="0" smtClean="0"/>
              <a:t>Proper care, including food, clothing and medical care</a:t>
            </a:r>
          </a:p>
          <a:p>
            <a:pPr lvl="0"/>
            <a:endParaRPr lang="en-US" dirty="0" smtClean="0"/>
          </a:p>
          <a:p>
            <a:pPr>
              <a:buNone/>
            </a:pPr>
            <a:r>
              <a:rPr lang="en-US" dirty="0" smtClean="0"/>
              <a:t>From: </a:t>
            </a:r>
            <a:r>
              <a:rPr lang="en-AU" i="1" u="sng" dirty="0" smtClean="0"/>
              <a:t>CORRECTIONAL SERVICES ACT</a:t>
            </a:r>
            <a:r>
              <a:rPr lang="en-AU" u="sng" dirty="0" smtClean="0"/>
              <a:t> 1982</a:t>
            </a:r>
            <a:endParaRPr lang="en-AU" b="1" u="sng" dirty="0" smtClean="0"/>
          </a:p>
          <a:p>
            <a:pPr lvl="0">
              <a:buNone/>
            </a:pP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Treaties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United Nations Convention Against Torture (UNCAT)</a:t>
            </a:r>
          </a:p>
          <a:p>
            <a:pPr>
              <a:buNone/>
            </a:pPr>
            <a:r>
              <a:rPr lang="en-US" dirty="0" smtClean="0"/>
              <a:t>- Allows prisoners to bring complaints to the </a:t>
            </a:r>
            <a:r>
              <a:rPr lang="en-US" i="1" dirty="0" smtClean="0"/>
              <a:t>Human Rights Committee </a:t>
            </a:r>
            <a:r>
              <a:rPr lang="en-US" dirty="0" smtClean="0"/>
              <a:t>or the </a:t>
            </a:r>
            <a:r>
              <a:rPr lang="en-US" i="1" dirty="0" smtClean="0"/>
              <a:t>Committee against torture</a:t>
            </a:r>
            <a:endParaRPr lang="en-US" dirty="0" smtClean="0"/>
          </a:p>
          <a:p>
            <a:r>
              <a:rPr lang="en-US" b="1" dirty="0" smtClean="0"/>
              <a:t>International Convention on Civil and Political Rights (ICCPR)</a:t>
            </a:r>
          </a:p>
          <a:p>
            <a:pPr>
              <a:buFontTx/>
              <a:buChar char="-"/>
            </a:pPr>
            <a:r>
              <a:rPr lang="en-US" sz="2400" dirty="0" smtClean="0"/>
              <a:t>Not to be arbitrarily deprived of life (article 6)</a:t>
            </a:r>
          </a:p>
          <a:p>
            <a:pPr>
              <a:buFontTx/>
              <a:buChar char="-"/>
            </a:pPr>
            <a:r>
              <a:rPr lang="en-US" sz="2400" dirty="0" smtClean="0"/>
              <a:t>Not to be subjected to torture or to cruel, inhuman or degrading treatment punishment (article 7)</a:t>
            </a:r>
          </a:p>
          <a:p>
            <a:pPr>
              <a:buFontTx/>
              <a:buChar char="-"/>
            </a:pPr>
            <a:r>
              <a:rPr lang="en-US" sz="2400" dirty="0" smtClean="0"/>
              <a:t>To liberty and the security of person and not to be subjected to arbitrary arrest of detention (article 9)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401079" cy="530352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6803715"/>
                <a:gridCol w="159736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Facilities should be provided for personal hygiene</a:t>
                      </a:r>
                      <a:endParaRPr lang="en-A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SMRs 15/16</a:t>
                      </a:r>
                      <a:endParaRPr lang="en-AU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Food and water of adequate quality must</a:t>
                      </a:r>
                      <a:r>
                        <a:rPr lang="en-US" sz="2000" baseline="0" dirty="0" smtClean="0"/>
                        <a:t> be provided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SMR 20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Various medical services must be made available</a:t>
                      </a:r>
                      <a:r>
                        <a:rPr lang="en-US" sz="2000" baseline="0" dirty="0" smtClean="0"/>
                        <a:t> on a regular basis, including outside the institution if necessary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SMRs 22-26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Instruments</a:t>
                      </a:r>
                      <a:r>
                        <a:rPr lang="en-US" sz="2000" baseline="0" dirty="0" smtClean="0"/>
                        <a:t> of restraint may only be used in very limited circumstances and never as a punishment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SMRs 33-34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Prisoners must be informed of the rules of the</a:t>
                      </a:r>
                      <a:r>
                        <a:rPr lang="en-US" sz="2000" baseline="0" dirty="0" smtClean="0"/>
                        <a:t> institution and given an opportunity to make complaint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SMRs 35-36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Contact</a:t>
                      </a:r>
                      <a:r>
                        <a:rPr lang="en-US" sz="2000" baseline="0" dirty="0" smtClean="0"/>
                        <a:t> with the outside world are to be allowed in certain forms, including through communication with family &amp; friends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SMRs 35-36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Prisoners</a:t>
                      </a:r>
                      <a:r>
                        <a:rPr lang="en-US" sz="2000" baseline="0" dirty="0" smtClean="0"/>
                        <a:t> should be allowed to practice their religious beliefs as far as practical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SMR 41-42</a:t>
                      </a:r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Regular inspections of the institution should be carried out by</a:t>
                      </a:r>
                      <a:r>
                        <a:rPr lang="en-US" sz="2000" baseline="0" dirty="0" smtClean="0"/>
                        <a:t> an appropriate authority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SMR 55</a:t>
                      </a:r>
                      <a:endParaRPr lang="en-A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General Principles detailed in the SMRs </a:t>
            </a:r>
            <a:endParaRPr lang="en-A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Problem: disenfranchisement of prisoners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taking away of the ‘right to vote’</a:t>
            </a:r>
          </a:p>
          <a:p>
            <a:r>
              <a:rPr lang="en-US" dirty="0" smtClean="0"/>
              <a:t>The franchise to vote is a ‘duty’ of citizenship and is vital to the participation in a democratic society. </a:t>
            </a:r>
            <a:endParaRPr lang="en-US" dirty="0" smtClean="0"/>
          </a:p>
          <a:p>
            <a:r>
              <a:rPr lang="en-US" u="sng" dirty="0" smtClean="0"/>
              <a:t>Roach</a:t>
            </a:r>
            <a:r>
              <a:rPr lang="en-US" dirty="0" smtClean="0"/>
              <a:t> case saw the High Court ruling this as unconstitutional</a:t>
            </a:r>
          </a:p>
          <a:p>
            <a:r>
              <a:rPr lang="en-US" dirty="0" smtClean="0"/>
              <a:t>Legislation upheld stating that prisoners sentenced for 3 years or more were unable to vote</a:t>
            </a:r>
          </a:p>
          <a:p>
            <a:r>
              <a:rPr lang="en-US" dirty="0" smtClean="0"/>
              <a:t>Excluded 8000 citizens, and more than 20% of them (including applicant Vicki Roach) were indigenous Australians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Problem: conditions in prisons</a:t>
            </a:r>
            <a:endParaRPr lang="en-A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Four Corners:</a:t>
            </a:r>
          </a:p>
          <a:p>
            <a:r>
              <a:rPr lang="en-US" sz="2800" b="1" dirty="0" smtClean="0"/>
              <a:t>‘</a:t>
            </a:r>
            <a:r>
              <a:rPr lang="en-US" sz="2800" b="1" dirty="0" err="1" smtClean="0"/>
              <a:t>Supermax</a:t>
            </a:r>
            <a:r>
              <a:rPr lang="en-US" sz="2800" b="1" dirty="0" smtClean="0"/>
              <a:t>”</a:t>
            </a:r>
          </a:p>
          <a:p>
            <a:r>
              <a:rPr lang="en-US" sz="2800" b="1" dirty="0" smtClean="0"/>
              <a:t>7/11/2005</a:t>
            </a:r>
            <a:endParaRPr lang="en-AU" sz="2800" b="1" dirty="0"/>
          </a:p>
        </p:txBody>
      </p:sp>
      <p:pic>
        <p:nvPicPr>
          <p:cNvPr id="6" name="Picture Placeholder 5" descr="r63157_17426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511" r="21511"/>
          <a:stretch>
            <a:fillRect/>
          </a:stretch>
        </p:blipFill>
        <p:spPr>
          <a:xfrm rot="420000">
            <a:off x="3337970" y="1203046"/>
            <a:ext cx="4970835" cy="39319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SUPERMAX - </a:t>
            </a:r>
            <a:r>
              <a:rPr lang="en-US" sz="3600" b="1" dirty="0" err="1" smtClean="0"/>
              <a:t>Goulburn</a:t>
            </a:r>
            <a:endParaRPr lang="en-AU" sz="3600" b="1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518160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Lack of natural </a:t>
            </a:r>
            <a:r>
              <a:rPr lang="en-US" sz="2400" dirty="0" smtClean="0"/>
              <a:t>light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Deprivation of isolation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Minimum of 16 hours to a maximum of 22 hours/day spent alone without any natural light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SMR </a:t>
            </a:r>
            <a:r>
              <a:rPr lang="en-US" sz="2400" dirty="0" smtClean="0"/>
              <a:t>21: that </a:t>
            </a:r>
            <a:r>
              <a:rPr lang="en-US" sz="2400" dirty="0" smtClean="0"/>
              <a:t>prisoners should experience at least 1 hour of open air DAILY</a:t>
            </a:r>
            <a:endParaRPr lang="en-AU" sz="2400" dirty="0" smtClean="0"/>
          </a:p>
          <a:p>
            <a:endParaRPr lang="en-AU" dirty="0"/>
          </a:p>
        </p:txBody>
      </p:sp>
      <p:pic>
        <p:nvPicPr>
          <p:cNvPr id="11" name="Content Placeholder 10" descr="FlorenceSM-DLR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2362653"/>
            <a:ext cx="5111750" cy="31994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</TotalTime>
  <Words>739</Words>
  <Application>Microsoft Office PowerPoint</Application>
  <PresentationFormat>On-screen Show (4:3)</PresentationFormat>
  <Paragraphs>74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Slide 1</vt:lpstr>
      <vt:lpstr>Prisons</vt:lpstr>
      <vt:lpstr>Slide 3</vt:lpstr>
      <vt:lpstr>All prisoners have the right to:</vt:lpstr>
      <vt:lpstr>International Treaties</vt:lpstr>
      <vt:lpstr>General Principles detailed in the SMRs </vt:lpstr>
      <vt:lpstr>Problem: disenfranchisement of prisoners</vt:lpstr>
      <vt:lpstr>Problem: conditions in prisons</vt:lpstr>
      <vt:lpstr>SUPERMAX - Goulburn</vt:lpstr>
      <vt:lpstr>Former Jail inmate, Christopher Binse</vt:lpstr>
      <vt:lpstr>Problem: Privatisation of prisons</vt:lpstr>
      <vt:lpstr>Inside Canberra's humane prison: - Alexander Maconochie Centre</vt:lpstr>
      <vt:lpstr>Ethnic Clustering</vt:lpstr>
      <vt:lpstr>Slide 14</vt:lpstr>
    </vt:vector>
  </TitlesOfParts>
  <Company>smc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louise.frost</dc:creator>
  <cp:lastModifiedBy>louise.frost</cp:lastModifiedBy>
  <cp:revision>10</cp:revision>
  <dcterms:created xsi:type="dcterms:W3CDTF">2010-03-15T10:04:20Z</dcterms:created>
  <dcterms:modified xsi:type="dcterms:W3CDTF">2010-03-15T12:04:00Z</dcterms:modified>
</cp:coreProperties>
</file>