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3F176-585C-4337-AE8B-0795B2B5FEC5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72DF7-FCBC-4760-A6A0-B15D89EC81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72DF7-FCBC-4760-A6A0-B15D89EC814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04900C-EE24-4A3C-BD56-DCE724A7DFEB}" type="datetimeFigureOut">
              <a:rPr lang="en-US" smtClean="0"/>
              <a:pPr/>
              <a:t>3/15/2010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CF6D30-965D-4C68-A2FE-9AEC5D8D8A8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Plea Bargaining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Katherine Akele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Reforms addressing 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Crimes (Sentencing Procedure) Act 1999:</a:t>
            </a:r>
          </a:p>
          <a:p>
            <a:pPr lvl="1"/>
            <a:r>
              <a:rPr lang="en-AU" dirty="0" smtClean="0"/>
              <a:t>“a lesser penalty that is imposed in relation to an offence must not be unreasonably disproportionate to the nature and circumstances of the offence.” </a:t>
            </a:r>
          </a:p>
          <a:p>
            <a:r>
              <a:rPr lang="en-US" dirty="0" smtClean="0"/>
              <a:t>Limits extent the sentencing discount can be granted, ensuring a reasonable punishment is still applied.</a:t>
            </a:r>
          </a:p>
          <a:p>
            <a:pPr lvl="1"/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Reforms addressing 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Article, “</a:t>
            </a:r>
            <a:r>
              <a:rPr lang="en-US" u="sng" dirty="0" smtClean="0"/>
              <a:t>Plea bargaining debate continues in NSW</a:t>
            </a:r>
            <a:r>
              <a:rPr lang="en-US" dirty="0" smtClean="0"/>
              <a:t>”:</a:t>
            </a:r>
          </a:p>
          <a:p>
            <a:pPr lvl="1"/>
            <a:r>
              <a:rPr lang="en-US" dirty="0" smtClean="0"/>
              <a:t>states that there is considerable debate between lawyers and police as to “whether plea bargaining leads to criminals getting off serious charges”.</a:t>
            </a:r>
          </a:p>
          <a:p>
            <a:pPr lvl="1"/>
            <a:r>
              <a:rPr lang="en-US" dirty="0" smtClean="0"/>
              <a:t>In response – </a:t>
            </a:r>
            <a:r>
              <a:rPr lang="en-US" u="sng" dirty="0" smtClean="0"/>
              <a:t>NSW State Government</a:t>
            </a:r>
            <a:r>
              <a:rPr lang="en-US" dirty="0" smtClean="0"/>
              <a:t> ordered a Review of plea bargain sentencing guidelines. </a:t>
            </a:r>
          </a:p>
          <a:p>
            <a:pPr lvl="1"/>
            <a:r>
              <a:rPr lang="en-US" dirty="0" smtClean="0"/>
              <a:t>Review will examine how pleas to lesser charges are negotiated and principles applied when sentencing reductions are granted.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Reforms addressing 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Police Association of NSW</a:t>
            </a:r>
            <a:r>
              <a:rPr lang="en-US" dirty="0" smtClean="0"/>
              <a:t> – launching a campaign in an attempt to restrict ability of the DPP to allow plea bargains.</a:t>
            </a:r>
          </a:p>
          <a:p>
            <a:r>
              <a:rPr lang="en-US" dirty="0" smtClean="0"/>
              <a:t>President Bob Pritchard says – “the bargains</a:t>
            </a:r>
            <a:r>
              <a:rPr lang="en-AU" dirty="0" smtClean="0"/>
              <a:t> should only be permitted if the police and victims are firstly consulted and then allow it”</a:t>
            </a:r>
          </a:p>
          <a:p>
            <a:r>
              <a:rPr lang="en-AU" dirty="0" smtClean="0"/>
              <a:t>Campaign aiming to enhance public awareness on this argument and encourage the implementation of further reforms relating to plea bargaining.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 bargaining:</a:t>
            </a:r>
          </a:p>
          <a:p>
            <a:pPr lvl="1"/>
            <a:r>
              <a:rPr lang="en-US" dirty="0" smtClean="0"/>
              <a:t> Faster, more efficient means of sentencing an offender.</a:t>
            </a:r>
          </a:p>
          <a:p>
            <a:pPr lvl="1"/>
            <a:r>
              <a:rPr lang="en-US" dirty="0" smtClean="0"/>
              <a:t>However  causes injustices towards the victims of these crimes and society in general. </a:t>
            </a:r>
          </a:p>
          <a:p>
            <a:pPr lvl="1"/>
            <a:r>
              <a:rPr lang="en-US" dirty="0" smtClean="0"/>
              <a:t>Further responses needed to improve the effectiveness of the plea bargaining process and therefore the effectiveness of the Criminal Justice System in achieving justice in Australia.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About 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89120"/>
          </a:xfrm>
        </p:spPr>
        <p:txBody>
          <a:bodyPr/>
          <a:lstStyle/>
          <a:p>
            <a:r>
              <a:rPr lang="en-US" dirty="0" smtClean="0"/>
              <a:t>Plea bargaining:</a:t>
            </a:r>
          </a:p>
          <a:p>
            <a:pPr lvl="1"/>
            <a:r>
              <a:rPr lang="en-US" dirty="0" smtClean="0"/>
              <a:t>A highly exploited method for the past 100 years.</a:t>
            </a:r>
          </a:p>
          <a:p>
            <a:pPr lvl="1"/>
            <a:r>
              <a:rPr lang="en-US" dirty="0" smtClean="0"/>
              <a:t>Established through common law – “Doctrine of Reception”.</a:t>
            </a:r>
          </a:p>
          <a:p>
            <a:pPr lvl="1"/>
            <a:r>
              <a:rPr lang="en-US" dirty="0" smtClean="0"/>
              <a:t>Prosecution offers the defendant </a:t>
            </a:r>
            <a:r>
              <a:rPr lang="en-AU" dirty="0" smtClean="0"/>
              <a:t>an opportunity to plead guilty to the crime they committed, and in return they will receive a lighter punishment. 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Problems with this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 bargains usually occur in private.</a:t>
            </a:r>
          </a:p>
          <a:p>
            <a:r>
              <a:rPr lang="en-AU" dirty="0" smtClean="0"/>
              <a:t>The </a:t>
            </a:r>
            <a:r>
              <a:rPr lang="en-AU" u="sng" dirty="0" smtClean="0"/>
              <a:t>Police Association of NSW </a:t>
            </a:r>
            <a:r>
              <a:rPr lang="en-AU" dirty="0" smtClean="0"/>
              <a:t>submitted the “Sentencing Discounts Report” to the </a:t>
            </a:r>
            <a:r>
              <a:rPr lang="en-AU" u="sng" dirty="0" smtClean="0"/>
              <a:t>NSW Sentencing Council</a:t>
            </a:r>
            <a:r>
              <a:rPr lang="en-AU" dirty="0" smtClean="0"/>
              <a:t> - </a:t>
            </a:r>
            <a:r>
              <a:rPr lang="en-US" dirty="0" smtClean="0"/>
              <a:t>“many officers are losing faith in the transparency and reliability of the justice system”.</a:t>
            </a:r>
          </a:p>
          <a:p>
            <a:r>
              <a:rPr lang="en-US" dirty="0" smtClean="0"/>
              <a:t>Confidence in the Criminal Justice System is beginning to erode – reliable means of achieving justice?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Problems with this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normal criminal trial evidence is presented by both parties.</a:t>
            </a:r>
          </a:p>
          <a:p>
            <a:r>
              <a:rPr lang="en-US" dirty="0" smtClean="0"/>
              <a:t>Plea bargaining excludes information collated by victim &amp; limits information utilised during sentencing.</a:t>
            </a:r>
          </a:p>
          <a:p>
            <a:r>
              <a:rPr lang="en-US" dirty="0" smtClean="0"/>
              <a:t>Victim has no say in the process.</a:t>
            </a:r>
          </a:p>
          <a:p>
            <a:r>
              <a:rPr lang="en-AU" dirty="0" smtClean="0"/>
              <a:t>Article, “</a:t>
            </a:r>
            <a:r>
              <a:rPr lang="en-AU" u="sng" dirty="0" smtClean="0"/>
              <a:t>Victims ignored in plea deals</a:t>
            </a:r>
            <a:r>
              <a:rPr lang="en-AU" dirty="0" smtClean="0"/>
              <a:t>” - states that “the full extent and circumstances of most cases are not revealed when a plea bargain occurs” – direct injustice to victim.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Aitken v South Australia (2000)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Facts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Scott Aitken alleged to have purposely crashed his car in an attempt to kill his 4 children.</a:t>
            </a:r>
          </a:p>
          <a:p>
            <a:pPr lvl="1"/>
            <a:r>
              <a:rPr lang="en-US" dirty="0" smtClean="0"/>
              <a:t>2 were killed in the process.</a:t>
            </a:r>
          </a:p>
          <a:p>
            <a:pPr lvl="1"/>
            <a:r>
              <a:rPr lang="en-US" dirty="0" smtClean="0"/>
              <a:t>He was originally charged with </a:t>
            </a:r>
            <a:r>
              <a:rPr lang="en-AU" dirty="0" smtClean="0"/>
              <a:t>two counts of murder and two counts of attempted murder. </a:t>
            </a:r>
          </a:p>
          <a:p>
            <a:pPr lvl="1"/>
            <a:r>
              <a:rPr lang="en-AU" dirty="0" smtClean="0"/>
              <a:t>Would have carried a possible sentence of life imprisonment if he was convicted.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Aitken v South Australia (2000)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Decision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Following negotiations, charges were reduced to </a:t>
            </a:r>
            <a:r>
              <a:rPr lang="en-AU" dirty="0" smtClean="0"/>
              <a:t>causing death by dangerous driving and grievous bodily harm which Mr Aitken pleaded guilty to.</a:t>
            </a:r>
          </a:p>
          <a:p>
            <a:pPr lvl="1"/>
            <a:r>
              <a:rPr lang="en-AU" dirty="0" smtClean="0"/>
              <a:t>Mr Aiken was given a two year suspended sentence with a one year non-parole period.</a:t>
            </a:r>
          </a:p>
          <a:p>
            <a:r>
              <a:rPr lang="en-US" u="sng" dirty="0" smtClean="0"/>
              <a:t>Issue</a:t>
            </a:r>
            <a:r>
              <a:rPr lang="en-US" dirty="0" smtClean="0"/>
              <a:t>:</a:t>
            </a:r>
          </a:p>
          <a:p>
            <a:pPr lvl="1"/>
            <a:r>
              <a:rPr lang="en-AU" dirty="0" smtClean="0"/>
              <a:t>Although Mr Aitken was still punished, the degree of the conviction did not reflect the severity of the crime – decision was not just.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Problems with this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Negotiations involved in plea bargaining process are seen as demeaning.</a:t>
            </a:r>
          </a:p>
          <a:p>
            <a:r>
              <a:rPr lang="en-US" dirty="0" smtClean="0"/>
              <a:t>80% of cases are determined by plea bargaining</a:t>
            </a:r>
          </a:p>
          <a:p>
            <a:r>
              <a:rPr lang="en-US" dirty="0" smtClean="0"/>
              <a:t>Perception of allowance to “negotiate” a conviction is increasing – if a victim pleads guilty they will automatically receive a lesser punishment.</a:t>
            </a:r>
          </a:p>
          <a:p>
            <a:r>
              <a:rPr lang="en-AU" dirty="0" smtClean="0"/>
              <a:t>Article, “</a:t>
            </a:r>
            <a:r>
              <a:rPr lang="en-AU" u="sng" dirty="0" smtClean="0"/>
              <a:t>DPP Inquiry may look at plea bargaining</a:t>
            </a:r>
            <a:r>
              <a:rPr lang="en-AU" dirty="0" smtClean="0"/>
              <a:t>” states “Police, as well as Attorney-general John Hatzistergos, are concerned that the practice shows favouritism towards criminals over  victims” – reduces effectiveness of Criminal Justice System.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Advantages of Plea Bargaining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Average cost of a trial is $10 000 per day for the duration of the trial </a:t>
            </a:r>
          </a:p>
          <a:p>
            <a:pPr lvl="1"/>
            <a:r>
              <a:rPr lang="en-US" dirty="0" smtClean="0"/>
              <a:t>plea bargaining = alternative, therefore costs incurred decrease </a:t>
            </a:r>
            <a:r>
              <a:rPr lang="en-AU" dirty="0" smtClean="0"/>
              <a:t>with the elimination of court, jury and other judicial costs.</a:t>
            </a:r>
          </a:p>
          <a:p>
            <a:r>
              <a:rPr lang="en-US" dirty="0" smtClean="0"/>
              <a:t>Expediting nature allows more cases to be completed in a shorter amount of time – reduces court back-logs and apprehends more criminals.</a:t>
            </a:r>
          </a:p>
          <a:p>
            <a:r>
              <a:rPr lang="en-US" dirty="0" smtClean="0"/>
              <a:t>Guarantees the offender will be punished.</a:t>
            </a:r>
          </a:p>
          <a:p>
            <a:r>
              <a:rPr lang="en-AU" dirty="0" smtClean="0"/>
              <a:t>Shows that plea bargaining can be an efficient and effective means of achieving justice for the individual and society.  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Reforms addressing 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Sentencing Act 1991:</a:t>
            </a:r>
          </a:p>
          <a:p>
            <a:pPr lvl="1"/>
            <a:r>
              <a:rPr lang="en-AU" dirty="0" smtClean="0"/>
              <a:t>Section </a:t>
            </a:r>
            <a:r>
              <a:rPr lang="en-AU" dirty="0" smtClean="0"/>
              <a:t>6AAA - “the court must state the sentence and the non-parole period that it would have imposed but for the plea of guilty.”</a:t>
            </a:r>
          </a:p>
          <a:p>
            <a:r>
              <a:rPr lang="en-US" dirty="0" smtClean="0"/>
              <a:t>Ensures restrictions are maintained and applied to control how plea bargains </a:t>
            </a:r>
            <a:r>
              <a:rPr lang="en-US" smtClean="0"/>
              <a:t>are </a:t>
            </a:r>
            <a:r>
              <a:rPr lang="en-US" smtClean="0"/>
              <a:t>undertaken and </a:t>
            </a:r>
            <a:r>
              <a:rPr lang="en-US" dirty="0" smtClean="0"/>
              <a:t>awarded.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820</Words>
  <Application>Microsoft Office PowerPoint</Application>
  <PresentationFormat>On-screen Show (4:3)</PresentationFormat>
  <Paragraphs>62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Plea Bargaining</vt:lpstr>
      <vt:lpstr>About the issue</vt:lpstr>
      <vt:lpstr>Problems with this issue</vt:lpstr>
      <vt:lpstr>Problems with this issue</vt:lpstr>
      <vt:lpstr>Aitken v South Australia (2000)</vt:lpstr>
      <vt:lpstr>Aitken v South Australia (2000)</vt:lpstr>
      <vt:lpstr>Problems with this issue</vt:lpstr>
      <vt:lpstr>Advantages of Plea Bargaining</vt:lpstr>
      <vt:lpstr>Reforms addressing the issue</vt:lpstr>
      <vt:lpstr>Reforms addressing the issue</vt:lpstr>
      <vt:lpstr>Reforms addressing the issue</vt:lpstr>
      <vt:lpstr>Reforms addressing the issue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Plea Bargaining</dc:title>
  <dc:creator>Katherine Akele</dc:creator>
  <cp:lastModifiedBy>Katherine Akele</cp:lastModifiedBy>
  <cp:revision>9</cp:revision>
  <dcterms:created xsi:type="dcterms:W3CDTF">2010-03-14T05:25:39Z</dcterms:created>
  <dcterms:modified xsi:type="dcterms:W3CDTF">2010-03-15T09:13:12Z</dcterms:modified>
</cp:coreProperties>
</file>