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66" r:id="rId4"/>
    <p:sldId id="265" r:id="rId5"/>
    <p:sldId id="259" r:id="rId6"/>
    <p:sldId id="261" r:id="rId7"/>
    <p:sldId id="262" r:id="rId8"/>
    <p:sldId id="269" r:id="rId9"/>
    <p:sldId id="263" r:id="rId10"/>
    <p:sldId id="270" r:id="rId11"/>
    <p:sldId id="260" r:id="rId12"/>
    <p:sldId id="264" r:id="rId13"/>
    <p:sldId id="267"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p:scale>
          <a:sx n="89" d="100"/>
          <a:sy n="89" d="100"/>
        </p:scale>
        <p:origin x="-1032" y="-18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99C4CD42-D83C-46AF-81F4-B0085B195F02}" type="datetimeFigureOut">
              <a:rPr lang="en-US" smtClean="0"/>
              <a:pPr/>
              <a:t>3/16/2010</a:t>
            </a:fld>
            <a:endParaRPr lang="en-AU"/>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AU"/>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5A446C72-CA78-47B3-9CDE-EFD72F64BCDB}" type="slidenum">
              <a:rPr lang="en-AU" smtClean="0"/>
              <a:pPr/>
              <a:t>‹#›</a:t>
            </a:fld>
            <a:endParaRPr lang="en-A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9C4CD42-D83C-46AF-81F4-B0085B195F02}" type="datetimeFigureOut">
              <a:rPr lang="en-US" smtClean="0"/>
              <a:pPr/>
              <a:t>3/16/2010</a:t>
            </a:fld>
            <a:endParaRPr lang="en-AU"/>
          </a:p>
        </p:txBody>
      </p:sp>
      <p:sp>
        <p:nvSpPr>
          <p:cNvPr id="5" name="Footer Placeholder 4"/>
          <p:cNvSpPr>
            <a:spLocks noGrp="1"/>
          </p:cNvSpPr>
          <p:nvPr>
            <p:ph type="ftr" sz="quarter" idx="11"/>
          </p:nvPr>
        </p:nvSpPr>
        <p:spPr/>
        <p:txBody>
          <a:bodyPr/>
          <a:lstStyle>
            <a:extLst/>
          </a:lstStyle>
          <a:p>
            <a:endParaRPr lang="en-AU"/>
          </a:p>
        </p:txBody>
      </p:sp>
      <p:sp>
        <p:nvSpPr>
          <p:cNvPr id="6" name="Slide Number Placeholder 5"/>
          <p:cNvSpPr>
            <a:spLocks noGrp="1"/>
          </p:cNvSpPr>
          <p:nvPr>
            <p:ph type="sldNum" sz="quarter" idx="12"/>
          </p:nvPr>
        </p:nvSpPr>
        <p:spPr/>
        <p:txBody>
          <a:bodyPr/>
          <a:lstStyle>
            <a:extLst/>
          </a:lstStyle>
          <a:p>
            <a:fld id="{5A446C72-CA78-47B3-9CDE-EFD72F64BCDB}" type="slidenum">
              <a:rPr lang="en-AU" smtClean="0"/>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99C4CD42-D83C-46AF-81F4-B0085B195F02}" type="datetimeFigureOut">
              <a:rPr lang="en-US" smtClean="0"/>
              <a:pPr/>
              <a:t>3/16/2010</a:t>
            </a:fld>
            <a:endParaRPr lang="en-AU"/>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AU"/>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5A446C72-CA78-47B3-9CDE-EFD72F64BCDB}" type="slidenum">
              <a:rPr lang="en-AU" smtClean="0"/>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9C4CD42-D83C-46AF-81F4-B0085B195F02}" type="datetimeFigureOut">
              <a:rPr lang="en-US" smtClean="0"/>
              <a:pPr/>
              <a:t>3/16/2010</a:t>
            </a:fld>
            <a:endParaRPr lang="en-AU"/>
          </a:p>
        </p:txBody>
      </p:sp>
      <p:sp>
        <p:nvSpPr>
          <p:cNvPr id="5" name="Footer Placeholder 4"/>
          <p:cNvSpPr>
            <a:spLocks noGrp="1"/>
          </p:cNvSpPr>
          <p:nvPr>
            <p:ph type="ftr" sz="quarter" idx="11"/>
          </p:nvPr>
        </p:nvSpPr>
        <p:spPr/>
        <p:txBody>
          <a:bodyPr/>
          <a:lstStyle>
            <a:extLst/>
          </a:lstStyle>
          <a:p>
            <a:endParaRPr lang="en-AU"/>
          </a:p>
        </p:txBody>
      </p:sp>
      <p:sp>
        <p:nvSpPr>
          <p:cNvPr id="6" name="Slide Number Placeholder 5"/>
          <p:cNvSpPr>
            <a:spLocks noGrp="1"/>
          </p:cNvSpPr>
          <p:nvPr>
            <p:ph type="sldNum" sz="quarter" idx="12"/>
          </p:nvPr>
        </p:nvSpPr>
        <p:spPr/>
        <p:txBody>
          <a:bodyPr/>
          <a:lstStyle>
            <a:extLst/>
          </a:lstStyle>
          <a:p>
            <a:fld id="{5A446C72-CA78-47B3-9CDE-EFD72F64BCDB}" type="slidenum">
              <a:rPr lang="en-AU" smtClean="0"/>
              <a:pPr/>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99C4CD42-D83C-46AF-81F4-B0085B195F02}" type="datetimeFigureOut">
              <a:rPr lang="en-US" smtClean="0"/>
              <a:pPr/>
              <a:t>3/16/2010</a:t>
            </a:fld>
            <a:endParaRPr lang="en-AU"/>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AU"/>
          </a:p>
        </p:txBody>
      </p:sp>
      <p:sp>
        <p:nvSpPr>
          <p:cNvPr id="6" name="Slide Number Placeholder 5"/>
          <p:cNvSpPr>
            <a:spLocks noGrp="1"/>
          </p:cNvSpPr>
          <p:nvPr>
            <p:ph type="sldNum" sz="quarter" idx="12"/>
          </p:nvPr>
        </p:nvSpPr>
        <p:spPr>
          <a:xfrm>
            <a:off x="6733952" y="6555112"/>
            <a:ext cx="588336" cy="228600"/>
          </a:xfrm>
        </p:spPr>
        <p:txBody>
          <a:bodyPr/>
          <a:lstStyle>
            <a:extLst/>
          </a:lstStyle>
          <a:p>
            <a:fld id="{5A446C72-CA78-47B3-9CDE-EFD72F64BCDB}" type="slidenum">
              <a:rPr lang="en-AU" smtClean="0"/>
              <a:pPr/>
              <a:t>‹#›</a:t>
            </a:fld>
            <a:endParaRPr lang="en-A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99C4CD42-D83C-46AF-81F4-B0085B195F02}" type="datetimeFigureOut">
              <a:rPr lang="en-US" smtClean="0"/>
              <a:pPr/>
              <a:t>3/16/2010</a:t>
            </a:fld>
            <a:endParaRPr lang="en-AU"/>
          </a:p>
        </p:txBody>
      </p:sp>
      <p:sp>
        <p:nvSpPr>
          <p:cNvPr id="6" name="Footer Placeholder 5"/>
          <p:cNvSpPr>
            <a:spLocks noGrp="1"/>
          </p:cNvSpPr>
          <p:nvPr>
            <p:ph type="ftr" sz="quarter" idx="11"/>
          </p:nvPr>
        </p:nvSpPr>
        <p:spPr/>
        <p:txBody>
          <a:bodyPr/>
          <a:lstStyle>
            <a:extLst/>
          </a:lstStyle>
          <a:p>
            <a:endParaRPr lang="en-AU"/>
          </a:p>
        </p:txBody>
      </p:sp>
      <p:sp>
        <p:nvSpPr>
          <p:cNvPr id="7" name="Slide Number Placeholder 6"/>
          <p:cNvSpPr>
            <a:spLocks noGrp="1"/>
          </p:cNvSpPr>
          <p:nvPr>
            <p:ph type="sldNum" sz="quarter" idx="12"/>
          </p:nvPr>
        </p:nvSpPr>
        <p:spPr/>
        <p:txBody>
          <a:bodyPr/>
          <a:lstStyle>
            <a:extLst/>
          </a:lstStyle>
          <a:p>
            <a:fld id="{5A446C72-CA78-47B3-9CDE-EFD72F64BCDB}" type="slidenum">
              <a:rPr lang="en-AU" smtClean="0"/>
              <a:pPr/>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99C4CD42-D83C-46AF-81F4-B0085B195F02}" type="datetimeFigureOut">
              <a:rPr lang="en-US" smtClean="0"/>
              <a:pPr/>
              <a:t>3/16/2010</a:t>
            </a:fld>
            <a:endParaRPr lang="en-AU"/>
          </a:p>
        </p:txBody>
      </p:sp>
      <p:sp>
        <p:nvSpPr>
          <p:cNvPr id="8" name="Footer Placeholder 7"/>
          <p:cNvSpPr>
            <a:spLocks noGrp="1"/>
          </p:cNvSpPr>
          <p:nvPr>
            <p:ph type="ftr" sz="quarter" idx="11"/>
          </p:nvPr>
        </p:nvSpPr>
        <p:spPr/>
        <p:txBody>
          <a:bodyPr/>
          <a:lstStyle>
            <a:extLst/>
          </a:lstStyle>
          <a:p>
            <a:endParaRPr lang="en-AU"/>
          </a:p>
        </p:txBody>
      </p:sp>
      <p:sp>
        <p:nvSpPr>
          <p:cNvPr id="9" name="Slide Number Placeholder 8"/>
          <p:cNvSpPr>
            <a:spLocks noGrp="1"/>
          </p:cNvSpPr>
          <p:nvPr>
            <p:ph type="sldNum" sz="quarter" idx="12"/>
          </p:nvPr>
        </p:nvSpPr>
        <p:spPr/>
        <p:txBody>
          <a:bodyPr/>
          <a:lstStyle>
            <a:extLst/>
          </a:lstStyle>
          <a:p>
            <a:fld id="{5A446C72-CA78-47B3-9CDE-EFD72F64BCDB}" type="slidenum">
              <a:rPr lang="en-AU" smtClean="0"/>
              <a:pPr/>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99C4CD42-D83C-46AF-81F4-B0085B195F02}" type="datetimeFigureOut">
              <a:rPr lang="en-US" smtClean="0"/>
              <a:pPr/>
              <a:t>3/16/2010</a:t>
            </a:fld>
            <a:endParaRPr lang="en-AU"/>
          </a:p>
        </p:txBody>
      </p:sp>
      <p:sp>
        <p:nvSpPr>
          <p:cNvPr id="4" name="Footer Placeholder 3"/>
          <p:cNvSpPr>
            <a:spLocks noGrp="1"/>
          </p:cNvSpPr>
          <p:nvPr>
            <p:ph type="ftr" sz="quarter" idx="11"/>
          </p:nvPr>
        </p:nvSpPr>
        <p:spPr/>
        <p:txBody>
          <a:bodyPr/>
          <a:lstStyle>
            <a:extLst/>
          </a:lstStyle>
          <a:p>
            <a:endParaRPr lang="en-AU"/>
          </a:p>
        </p:txBody>
      </p:sp>
      <p:sp>
        <p:nvSpPr>
          <p:cNvPr id="5" name="Slide Number Placeholder 4"/>
          <p:cNvSpPr>
            <a:spLocks noGrp="1"/>
          </p:cNvSpPr>
          <p:nvPr>
            <p:ph type="sldNum" sz="quarter" idx="12"/>
          </p:nvPr>
        </p:nvSpPr>
        <p:spPr/>
        <p:txBody>
          <a:bodyPr/>
          <a:lstStyle>
            <a:extLst/>
          </a:lstStyle>
          <a:p>
            <a:fld id="{5A446C72-CA78-47B3-9CDE-EFD72F64BCDB}" type="slidenum">
              <a:rPr lang="en-AU" smtClean="0"/>
              <a:pPr/>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99C4CD42-D83C-46AF-81F4-B0085B195F02}" type="datetimeFigureOut">
              <a:rPr lang="en-US" smtClean="0"/>
              <a:pPr/>
              <a:t>3/16/2010</a:t>
            </a:fld>
            <a:endParaRPr lang="en-AU"/>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AU"/>
          </a:p>
        </p:txBody>
      </p:sp>
      <p:sp>
        <p:nvSpPr>
          <p:cNvPr id="4" name="Slide Number Placeholder 3"/>
          <p:cNvSpPr>
            <a:spLocks noGrp="1"/>
          </p:cNvSpPr>
          <p:nvPr>
            <p:ph type="sldNum" sz="quarter" idx="12"/>
          </p:nvPr>
        </p:nvSpPr>
        <p:spPr/>
        <p:txBody>
          <a:bodyPr/>
          <a:lstStyle>
            <a:extLst/>
          </a:lstStyle>
          <a:p>
            <a:fld id="{5A446C72-CA78-47B3-9CDE-EFD72F64BCDB}" type="slidenum">
              <a:rPr lang="en-AU" smtClean="0"/>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99C4CD42-D83C-46AF-81F4-B0085B195F02}" type="datetimeFigureOut">
              <a:rPr lang="en-US" smtClean="0"/>
              <a:pPr/>
              <a:t>3/16/2010</a:t>
            </a:fld>
            <a:endParaRPr lang="en-AU"/>
          </a:p>
        </p:txBody>
      </p:sp>
      <p:sp>
        <p:nvSpPr>
          <p:cNvPr id="6" name="Footer Placeholder 5"/>
          <p:cNvSpPr>
            <a:spLocks noGrp="1"/>
          </p:cNvSpPr>
          <p:nvPr>
            <p:ph type="ftr" sz="quarter" idx="11"/>
          </p:nvPr>
        </p:nvSpPr>
        <p:spPr/>
        <p:txBody>
          <a:bodyPr/>
          <a:lstStyle>
            <a:extLst/>
          </a:lstStyle>
          <a:p>
            <a:endParaRPr lang="en-AU"/>
          </a:p>
        </p:txBody>
      </p:sp>
      <p:sp>
        <p:nvSpPr>
          <p:cNvPr id="7" name="Slide Number Placeholder 6"/>
          <p:cNvSpPr>
            <a:spLocks noGrp="1"/>
          </p:cNvSpPr>
          <p:nvPr>
            <p:ph type="sldNum" sz="quarter" idx="12"/>
          </p:nvPr>
        </p:nvSpPr>
        <p:spPr/>
        <p:txBody>
          <a:bodyPr/>
          <a:lstStyle>
            <a:extLst/>
          </a:lstStyle>
          <a:p>
            <a:fld id="{5A446C72-CA78-47B3-9CDE-EFD72F64BCDB}" type="slidenum">
              <a:rPr lang="en-AU" smtClean="0"/>
              <a:pPr/>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99C4CD42-D83C-46AF-81F4-B0085B195F02}" type="datetimeFigureOut">
              <a:rPr lang="en-US" smtClean="0"/>
              <a:pPr/>
              <a:t>3/16/2010</a:t>
            </a:fld>
            <a:endParaRPr lang="en-AU"/>
          </a:p>
        </p:txBody>
      </p:sp>
      <p:sp>
        <p:nvSpPr>
          <p:cNvPr id="6" name="Footer Placeholder 5"/>
          <p:cNvSpPr>
            <a:spLocks noGrp="1"/>
          </p:cNvSpPr>
          <p:nvPr>
            <p:ph type="ftr" sz="quarter" idx="11"/>
          </p:nvPr>
        </p:nvSpPr>
        <p:spPr/>
        <p:txBody>
          <a:bodyPr/>
          <a:lstStyle>
            <a:extLst/>
          </a:lstStyle>
          <a:p>
            <a:endParaRPr lang="en-AU"/>
          </a:p>
        </p:txBody>
      </p:sp>
      <p:sp>
        <p:nvSpPr>
          <p:cNvPr id="7" name="Slide Number Placeholder 6"/>
          <p:cNvSpPr>
            <a:spLocks noGrp="1"/>
          </p:cNvSpPr>
          <p:nvPr>
            <p:ph type="sldNum" sz="quarter" idx="12"/>
          </p:nvPr>
        </p:nvSpPr>
        <p:spPr/>
        <p:txBody>
          <a:bodyPr/>
          <a:lstStyle>
            <a:extLst/>
          </a:lstStyle>
          <a:p>
            <a:fld id="{5A446C72-CA78-47B3-9CDE-EFD72F64BCDB}" type="slidenum">
              <a:rPr lang="en-AU" smtClean="0"/>
              <a:pPr/>
              <a:t>‹#›</a:t>
            </a:fld>
            <a:endParaRPr lang="en-AU"/>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99C4CD42-D83C-46AF-81F4-B0085B195F02}" type="datetimeFigureOut">
              <a:rPr lang="en-US" smtClean="0"/>
              <a:pPr/>
              <a:t>3/16/2010</a:t>
            </a:fld>
            <a:endParaRPr lang="en-AU"/>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AU"/>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5A446C72-CA78-47B3-9CDE-EFD72F64BCDB}"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AU" dirty="0" smtClean="0"/>
              <a:t>Post Sentencing Decisions</a:t>
            </a:r>
            <a:endParaRPr lang="en-AU" dirty="0"/>
          </a:p>
        </p:txBody>
      </p:sp>
      <p:sp>
        <p:nvSpPr>
          <p:cNvPr id="3" name="Subtitle 2"/>
          <p:cNvSpPr>
            <a:spLocks noGrp="1"/>
          </p:cNvSpPr>
          <p:nvPr>
            <p:ph type="subTitle" idx="1"/>
          </p:nvPr>
        </p:nvSpPr>
        <p:spPr/>
        <p:txBody>
          <a:bodyPr/>
          <a:lstStyle/>
          <a:p>
            <a:r>
              <a:rPr lang="en-AU" dirty="0" smtClean="0"/>
              <a:t>By Christine Markovski</a:t>
            </a:r>
            <a:endParaRPr lang="en-A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Dr Chang - Heart surgeon </a:t>
            </a:r>
            <a:endParaRPr lang="en-AU" dirty="0"/>
          </a:p>
        </p:txBody>
      </p:sp>
      <p:sp>
        <p:nvSpPr>
          <p:cNvPr id="3" name="Content Placeholder 2"/>
          <p:cNvSpPr>
            <a:spLocks noGrp="1"/>
          </p:cNvSpPr>
          <p:nvPr>
            <p:ph type="body" sz="half" idx="2"/>
          </p:nvPr>
        </p:nvSpPr>
        <p:spPr/>
        <p:txBody>
          <a:bodyPr/>
          <a:lstStyle/>
          <a:p>
            <a:r>
              <a:rPr lang="en-AU" dirty="0" smtClean="0"/>
              <a:t>Dr Chang was shot dead in Mosman in July 1991 in a failed extortion attempt by Phillip Choon Tee Lim and Chew Seng Liew.</a:t>
            </a:r>
          </a:p>
          <a:p>
            <a:r>
              <a:rPr lang="en-AU" dirty="0" smtClean="0"/>
              <a:t>The gunman, Liew, is still serving his maximum 26-year jail term. Lim has completed his minimum 18-year sentence and last month the Parole Authority approved his release.</a:t>
            </a:r>
          </a:p>
          <a:p>
            <a:pPr>
              <a:buNone/>
            </a:pPr>
            <a:endParaRPr lang="en-AU" dirty="0"/>
          </a:p>
        </p:txBody>
      </p:sp>
      <p:sp>
        <p:nvSpPr>
          <p:cNvPr id="5" name="Picture Placeholder 4"/>
          <p:cNvSpPr>
            <a:spLocks noGrp="1"/>
          </p:cNvSpPr>
          <p:nvPr>
            <p:ph type="pic" idx="1"/>
          </p:nvPr>
        </p:nvSpPr>
        <p:spPr/>
      </p:sp>
      <p:pic>
        <p:nvPicPr>
          <p:cNvPr id="1026" name="Picture 2"/>
          <p:cNvPicPr>
            <a:picLocks noChangeAspect="1" noChangeArrowheads="1"/>
          </p:cNvPicPr>
          <p:nvPr/>
        </p:nvPicPr>
        <p:blipFill>
          <a:blip r:embed="rId2" cstate="print"/>
          <a:srcRect/>
          <a:stretch>
            <a:fillRect/>
          </a:stretch>
        </p:blipFill>
        <p:spPr bwMode="auto">
          <a:xfrm>
            <a:off x="1357290" y="1285860"/>
            <a:ext cx="2786591" cy="371251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AU" dirty="0"/>
          </a:p>
        </p:txBody>
      </p:sp>
      <p:sp>
        <p:nvSpPr>
          <p:cNvPr id="3" name="Content Placeholder 2"/>
          <p:cNvSpPr>
            <a:spLocks noGrp="1"/>
          </p:cNvSpPr>
          <p:nvPr>
            <p:ph sz="half" idx="1"/>
          </p:nvPr>
        </p:nvSpPr>
        <p:spPr/>
        <p:txBody>
          <a:bodyPr>
            <a:normAutofit fontScale="70000" lnSpcReduction="20000"/>
          </a:bodyPr>
          <a:lstStyle/>
          <a:p>
            <a:pPr algn="ctr"/>
            <a:r>
              <a:rPr lang="en-AU" dirty="0" smtClean="0">
                <a:effectLst>
                  <a:glow rad="228600">
                    <a:schemeClr val="accent5">
                      <a:satMod val="175000"/>
                      <a:alpha val="40000"/>
                    </a:schemeClr>
                  </a:glow>
                </a:effectLst>
              </a:rPr>
              <a:t>Effective</a:t>
            </a:r>
          </a:p>
          <a:p>
            <a:pPr algn="ctr">
              <a:buNone/>
            </a:pPr>
            <a:r>
              <a:rPr lang="en-AU" dirty="0" smtClean="0">
                <a:effectLst>
                  <a:glow rad="228600">
                    <a:schemeClr val="accent5">
                      <a:satMod val="175000"/>
                      <a:alpha val="40000"/>
                    </a:schemeClr>
                  </a:glow>
                </a:effectLst>
              </a:rPr>
              <a:t> </a:t>
            </a:r>
            <a:r>
              <a:rPr lang="en-AU" dirty="0" smtClean="0">
                <a:effectLst>
                  <a:glow rad="228600">
                    <a:schemeClr val="accent1">
                      <a:satMod val="175000"/>
                      <a:alpha val="40000"/>
                    </a:schemeClr>
                  </a:glow>
                </a:effectLst>
              </a:rPr>
              <a:t> </a:t>
            </a:r>
          </a:p>
          <a:p>
            <a:pPr>
              <a:buFont typeface="Arial" charset="0"/>
              <a:buChar char="•"/>
            </a:pPr>
            <a:r>
              <a:rPr lang="en-AU" dirty="0" smtClean="0"/>
              <a:t>It can be effective in the way that if an individual has committed a crime that was not so serious, or they did not commit a crime but was found guilty; getting out on a good behaviour bond for example is efficient way because it gives the prisoner the chance to prove that they are rehabilitated. </a:t>
            </a:r>
          </a:p>
          <a:p>
            <a:pPr>
              <a:buNone/>
            </a:pPr>
            <a:endParaRPr lang="en-AU" dirty="0" smtClean="0"/>
          </a:p>
          <a:p>
            <a:endParaRPr lang="en-AU" dirty="0"/>
          </a:p>
        </p:txBody>
      </p:sp>
      <p:sp>
        <p:nvSpPr>
          <p:cNvPr id="5" name="Content Placeholder 4"/>
          <p:cNvSpPr>
            <a:spLocks noGrp="1"/>
          </p:cNvSpPr>
          <p:nvPr>
            <p:ph sz="half" idx="2"/>
          </p:nvPr>
        </p:nvSpPr>
        <p:spPr/>
        <p:txBody>
          <a:bodyPr>
            <a:normAutofit fontScale="70000" lnSpcReduction="20000"/>
          </a:bodyPr>
          <a:lstStyle/>
          <a:p>
            <a:pPr algn="ctr"/>
            <a:r>
              <a:rPr lang="en-AU" dirty="0" smtClean="0">
                <a:effectLst>
                  <a:glow rad="228600">
                    <a:schemeClr val="accent5">
                      <a:satMod val="175000"/>
                      <a:alpha val="40000"/>
                    </a:schemeClr>
                  </a:glow>
                </a:effectLst>
              </a:rPr>
              <a:t>Ineffective </a:t>
            </a:r>
          </a:p>
          <a:p>
            <a:pPr algn="ctr">
              <a:buNone/>
            </a:pPr>
            <a:endParaRPr lang="en-AU" dirty="0" smtClean="0">
              <a:effectLst>
                <a:glow rad="228600">
                  <a:schemeClr val="accent5">
                    <a:satMod val="175000"/>
                    <a:alpha val="40000"/>
                  </a:schemeClr>
                </a:glow>
              </a:effectLst>
            </a:endParaRPr>
          </a:p>
          <a:p>
            <a:pPr>
              <a:buFont typeface="Arial" charset="0"/>
              <a:buChar char="•"/>
            </a:pPr>
            <a:r>
              <a:rPr lang="en-AU" dirty="0" smtClean="0"/>
              <a:t>It can be ineffective because there is no guarantee that they will never commit again or actually understand the ramifications of what they have done. </a:t>
            </a:r>
          </a:p>
          <a:p>
            <a:pPr>
              <a:buNone/>
            </a:pPr>
            <a:endParaRPr lang="en-AU"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Security classification	</a:t>
            </a:r>
            <a:endParaRPr lang="en-AU" dirty="0"/>
          </a:p>
        </p:txBody>
      </p:sp>
      <p:sp>
        <p:nvSpPr>
          <p:cNvPr id="3" name="Content Placeholder 2"/>
          <p:cNvSpPr>
            <a:spLocks noGrp="1"/>
          </p:cNvSpPr>
          <p:nvPr>
            <p:ph idx="1"/>
          </p:nvPr>
        </p:nvSpPr>
        <p:spPr/>
        <p:txBody>
          <a:bodyPr>
            <a:normAutofit/>
          </a:bodyPr>
          <a:lstStyle/>
          <a:p>
            <a:pPr>
              <a:buNone/>
            </a:pPr>
            <a:endParaRPr lang="en-AU" dirty="0" smtClean="0"/>
          </a:p>
          <a:p>
            <a:r>
              <a:rPr lang="en-AU" dirty="0" smtClean="0"/>
              <a:t>Security Classification is an assessment of a prisoner’s threat to the security of society. It is based on the seriousness of their crime, likelihood of escape and behaviour in prison.</a:t>
            </a:r>
          </a:p>
          <a:p>
            <a:r>
              <a:rPr lang="en-AU" dirty="0" smtClean="0"/>
              <a:t>There are three general Security classifications in NSW prisons: </a:t>
            </a:r>
            <a:r>
              <a:rPr lang="en-AU" dirty="0" smtClean="0">
                <a:effectLst>
                  <a:glow rad="228600">
                    <a:schemeClr val="accent5">
                      <a:satMod val="175000"/>
                      <a:alpha val="40000"/>
                    </a:schemeClr>
                  </a:glow>
                </a:effectLst>
              </a:rPr>
              <a:t>Minimum, Medium, Maximum.</a:t>
            </a:r>
          </a:p>
          <a:p>
            <a:endParaRPr lang="en-AU" dirty="0" smtClean="0">
              <a:effectLst>
                <a:glow rad="228600">
                  <a:schemeClr val="accent5">
                    <a:satMod val="175000"/>
                    <a:alpha val="40000"/>
                  </a:schemeClr>
                </a:glow>
              </a:effectLst>
            </a:endParaRPr>
          </a:p>
          <a:p>
            <a:pPr>
              <a:buNone/>
            </a:pPr>
            <a:r>
              <a:rPr lang="en-AU" dirty="0" smtClean="0"/>
              <a:t> </a:t>
            </a:r>
          </a:p>
          <a:p>
            <a:endParaRPr lang="en-AU" dirty="0" smtClean="0"/>
          </a:p>
          <a:p>
            <a:pPr>
              <a:buNone/>
            </a:pPr>
            <a:endParaRPr lang="en-AU" dirty="0" smtClean="0"/>
          </a:p>
          <a:p>
            <a:pPr>
              <a:buNone/>
            </a:pPr>
            <a:endParaRPr lang="en-AU" dirty="0"/>
          </a:p>
        </p:txBody>
      </p:sp>
      <p:graphicFrame>
        <p:nvGraphicFramePr>
          <p:cNvPr id="4" name="Table 3"/>
          <p:cNvGraphicFramePr>
            <a:graphicFrameLocks noGrp="1"/>
          </p:cNvGraphicFramePr>
          <p:nvPr/>
        </p:nvGraphicFramePr>
        <p:xfrm>
          <a:off x="928662" y="5286388"/>
          <a:ext cx="6096000" cy="914400"/>
        </p:xfrm>
        <a:graphic>
          <a:graphicData uri="http://schemas.openxmlformats.org/drawingml/2006/table">
            <a:tbl>
              <a:tblPr firstRow="1" bandRow="1">
                <a:tableStyleId>{5C22544A-7EE6-4342-B048-85BDC9FD1C3A}</a:tableStyleId>
              </a:tblPr>
              <a:tblGrid>
                <a:gridCol w="3048000"/>
                <a:gridCol w="3048000"/>
              </a:tblGrid>
              <a:tr h="370840">
                <a:tc>
                  <a:txBody>
                    <a:bodyPr/>
                    <a:lstStyle/>
                    <a:p>
                      <a:pPr algn="ctr"/>
                      <a:r>
                        <a:rPr lang="en-AU" dirty="0" smtClean="0"/>
                        <a:t>Minimum Inmate</a:t>
                      </a:r>
                    </a:p>
                    <a:p>
                      <a:pPr algn="ctr"/>
                      <a:r>
                        <a:rPr lang="en-AU" dirty="0" smtClean="0"/>
                        <a:t>$</a:t>
                      </a:r>
                      <a:r>
                        <a:rPr lang="en-AU" baseline="0" dirty="0" smtClean="0"/>
                        <a:t> 130 per day</a:t>
                      </a:r>
                      <a:endParaRPr lang="en-AU" dirty="0" smtClean="0"/>
                    </a:p>
                    <a:p>
                      <a:endParaRPr lang="en-AU" dirty="0"/>
                    </a:p>
                  </a:txBody>
                  <a:tcPr/>
                </a:tc>
                <a:tc>
                  <a:txBody>
                    <a:bodyPr/>
                    <a:lstStyle/>
                    <a:p>
                      <a:pPr algn="ctr"/>
                      <a:r>
                        <a:rPr lang="en-AU" dirty="0" smtClean="0"/>
                        <a:t>Maximum Inmate</a:t>
                      </a:r>
                    </a:p>
                    <a:p>
                      <a:pPr algn="ctr"/>
                      <a:r>
                        <a:rPr lang="en-AU" dirty="0" smtClean="0"/>
                        <a:t>$1820 per day</a:t>
                      </a:r>
                    </a:p>
                    <a:p>
                      <a:endParaRPr lang="en-AU" dirty="0"/>
                    </a:p>
                  </a:txBody>
                  <a:tcPr/>
                </a:tc>
              </a:tr>
            </a:tbl>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sp>
        <p:nvSpPr>
          <p:cNvPr id="3" name="Content Placeholder 2"/>
          <p:cNvSpPr>
            <a:spLocks noGrp="1"/>
          </p:cNvSpPr>
          <p:nvPr>
            <p:ph idx="1"/>
          </p:nvPr>
        </p:nvSpPr>
        <p:spPr/>
        <p:txBody>
          <a:bodyPr/>
          <a:lstStyle/>
          <a:p>
            <a:pPr>
              <a:buNone/>
            </a:pPr>
            <a:r>
              <a:rPr lang="en-AU" dirty="0" smtClean="0"/>
              <a:t>  Overall not all the time can the sentencing decision made for the offender be the appropriate one, some may think it is and some may think otherwise, the decision cannot satisfy everyone.</a:t>
            </a:r>
          </a:p>
          <a:p>
            <a:pPr>
              <a:buNone/>
            </a:pPr>
            <a:endParaRPr lang="en-AU" dirty="0" smtClean="0"/>
          </a:p>
          <a:p>
            <a:pPr>
              <a:buNone/>
            </a:pPr>
            <a:endParaRPr lang="en-A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smtClean="0"/>
              <a:t>Definition:</a:t>
            </a:r>
            <a:endParaRPr lang="en-AU" dirty="0"/>
          </a:p>
        </p:txBody>
      </p:sp>
      <p:sp>
        <p:nvSpPr>
          <p:cNvPr id="3" name="Content Placeholder 2"/>
          <p:cNvSpPr>
            <a:spLocks noGrp="1"/>
          </p:cNvSpPr>
          <p:nvPr>
            <p:ph idx="1"/>
          </p:nvPr>
        </p:nvSpPr>
        <p:spPr/>
        <p:txBody>
          <a:bodyPr/>
          <a:lstStyle/>
          <a:p>
            <a:pPr>
              <a:buNone/>
            </a:pPr>
            <a:endParaRPr lang="en-US" dirty="0" smtClean="0"/>
          </a:p>
          <a:p>
            <a:r>
              <a:rPr lang="en-US" dirty="0" smtClean="0"/>
              <a:t>The sentencing process is where a magistrate determines the penalties that are to be imposed upon a defendant that has been found guilty.</a:t>
            </a:r>
            <a:r>
              <a:rPr lang="en-AU" dirty="0" smtClean="0"/>
              <a:t> </a:t>
            </a:r>
          </a:p>
          <a:p>
            <a:r>
              <a:rPr lang="en-US" dirty="0" smtClean="0"/>
              <a:t>The constitution of Australia requires that defendants be treated equally before the law.</a:t>
            </a:r>
          </a:p>
          <a:p>
            <a:endParaRPr lang="en-A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Factors affecting the sentencing decision</a:t>
            </a:r>
            <a:endParaRPr lang="en-AU" dirty="0"/>
          </a:p>
        </p:txBody>
      </p:sp>
      <p:sp>
        <p:nvSpPr>
          <p:cNvPr id="3" name="Content Placeholder 2"/>
          <p:cNvSpPr>
            <a:spLocks noGrp="1"/>
          </p:cNvSpPr>
          <p:nvPr>
            <p:ph idx="1"/>
          </p:nvPr>
        </p:nvSpPr>
        <p:spPr/>
        <p:txBody>
          <a:bodyPr>
            <a:normAutofit fontScale="92500" lnSpcReduction="20000"/>
          </a:bodyPr>
          <a:lstStyle/>
          <a:p>
            <a:r>
              <a:rPr lang="en-AU" dirty="0" smtClean="0"/>
              <a:t>Throughout NSW there has been considerable inequality in the types of punishment and lengths of prison sentences handed out by the judges for similar crimes. This is due to the fact that judges look at the circumstances of the offence, the circumstances of the offender and then use their judicial discretion when deciding on an offender’s sentence. </a:t>
            </a:r>
          </a:p>
          <a:p>
            <a:r>
              <a:rPr lang="en-AU" dirty="0" smtClean="0"/>
              <a:t>The </a:t>
            </a:r>
            <a:r>
              <a:rPr lang="en-AU" i="1" dirty="0" smtClean="0"/>
              <a:t>Crimes Act 1900 (NSW) </a:t>
            </a:r>
            <a:r>
              <a:rPr lang="en-AU" dirty="0" smtClean="0"/>
              <a:t>and other statues a set maximum punishment and sentence for offenders but the judge or magistrate decides the actual punishment. It is this judicial discretion which is seen by many as a great strength and by others as a great weakness of our sentencing process.</a:t>
            </a:r>
            <a:endParaRPr lang="en-A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Sentencing act </a:t>
            </a:r>
            <a:r>
              <a:rPr lang="en-US" dirty="0" smtClean="0"/>
              <a:t>1989 </a:t>
            </a:r>
            <a:r>
              <a:rPr lang="en-US" dirty="0" smtClean="0"/>
              <a:t>(vic)</a:t>
            </a:r>
            <a:endParaRPr lang="en-AU" dirty="0"/>
          </a:p>
        </p:txBody>
      </p:sp>
      <p:sp>
        <p:nvSpPr>
          <p:cNvPr id="3" name="Content Placeholder 2"/>
          <p:cNvSpPr>
            <a:spLocks noGrp="1"/>
          </p:cNvSpPr>
          <p:nvPr>
            <p:ph idx="1"/>
          </p:nvPr>
        </p:nvSpPr>
        <p:spPr/>
        <p:txBody>
          <a:bodyPr/>
          <a:lstStyle/>
          <a:p>
            <a:r>
              <a:rPr lang="en-US" dirty="0" smtClean="0"/>
              <a:t>This has been passed to reform the sentencing laws of Victoria generally to ensure that all Victorians are treated equally. </a:t>
            </a:r>
            <a:endParaRPr lang="en-A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Remissions and licenses </a:t>
            </a:r>
            <a:endParaRPr lang="en-AU" dirty="0"/>
          </a:p>
        </p:txBody>
      </p:sp>
      <p:sp>
        <p:nvSpPr>
          <p:cNvPr id="5" name="Content Placeholder 4"/>
          <p:cNvSpPr>
            <a:spLocks noGrp="1"/>
          </p:cNvSpPr>
          <p:nvPr>
            <p:ph idx="1"/>
          </p:nvPr>
        </p:nvSpPr>
        <p:spPr/>
        <p:txBody>
          <a:bodyPr/>
          <a:lstStyle/>
          <a:p>
            <a:r>
              <a:rPr lang="en-AU" dirty="0" smtClean="0"/>
              <a:t>This was part of Post sentencing decisions until it was abolished when the </a:t>
            </a:r>
            <a:r>
              <a:rPr lang="en-AU" i="1" dirty="0" smtClean="0"/>
              <a:t>Sentencing Act </a:t>
            </a:r>
            <a:r>
              <a:rPr lang="en-AU" dirty="0" smtClean="0"/>
              <a:t>was created. A behaviour prisoner could earn a remission, or reduction in their initial sentence for good behaviour. They would then be released on parole with no explanation or opportunity for the victim of the crime to object. </a:t>
            </a:r>
            <a:endParaRPr lang="en-A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Protective custody</a:t>
            </a:r>
            <a:endParaRPr lang="en-AU" dirty="0"/>
          </a:p>
        </p:txBody>
      </p:sp>
      <p:sp>
        <p:nvSpPr>
          <p:cNvPr id="3" name="Content Placeholder 2"/>
          <p:cNvSpPr>
            <a:spLocks noGrp="1"/>
          </p:cNvSpPr>
          <p:nvPr>
            <p:ph idx="1"/>
          </p:nvPr>
        </p:nvSpPr>
        <p:spPr/>
        <p:txBody>
          <a:bodyPr/>
          <a:lstStyle/>
          <a:p>
            <a:r>
              <a:rPr lang="en-AU" dirty="0" smtClean="0"/>
              <a:t>This is where prisoners who are sentenced to conditions of imprisonment and can need special protection in prison. Offenders who have committed horrendous crimes such as the Port Arthur massacre are placed in protective custody. </a:t>
            </a:r>
            <a:endParaRPr lang="en-A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Port Arthur massacre </a:t>
            </a:r>
            <a:endParaRPr lang="en-AU" dirty="0"/>
          </a:p>
        </p:txBody>
      </p:sp>
      <p:sp>
        <p:nvSpPr>
          <p:cNvPr id="3" name="Content Placeholder 2"/>
          <p:cNvSpPr>
            <a:spLocks noGrp="1"/>
          </p:cNvSpPr>
          <p:nvPr>
            <p:ph type="body" sz="half" idx="2"/>
          </p:nvPr>
        </p:nvSpPr>
        <p:spPr/>
        <p:txBody>
          <a:bodyPr>
            <a:noAutofit/>
          </a:bodyPr>
          <a:lstStyle/>
          <a:p>
            <a:r>
              <a:rPr lang="en-AU" sz="1200" dirty="0" smtClean="0"/>
              <a:t>‘The Port Arthur massacre of 28 April 1996’. This was a killing spree which maintained the lives of 35 people and wounded 21 others mainly at the historic Port Arthur prison colony, a popular tourist site in south-eastern Tasmania, Australia. </a:t>
            </a:r>
          </a:p>
          <a:p>
            <a:r>
              <a:rPr lang="en-AU" sz="1200" dirty="0" smtClean="0"/>
              <a:t>Martin Bryant, a 28-year-old from New Town, a suburb of Hobart, eventually pleaded guilty to the crimes and was given 35 life sentences without possibility of parole. He is now behind bars in the Wilfred Lopes Centre near Risdon Prison. The Port Arthur massacre remains Australia's deadliest killing spree and one of the deadliest such incidents worldwide in recent times.</a:t>
            </a:r>
            <a:endParaRPr lang="en-AU" sz="1200" dirty="0"/>
          </a:p>
        </p:txBody>
      </p:sp>
      <p:pic>
        <p:nvPicPr>
          <p:cNvPr id="2050" name="Picture 2"/>
          <p:cNvPicPr>
            <a:picLocks noGrp="1" noChangeAspect="1" noChangeArrowheads="1"/>
          </p:cNvPicPr>
          <p:nvPr>
            <p:ph type="pic" idx="1"/>
          </p:nvPr>
        </p:nvPicPr>
        <p:blipFill>
          <a:blip r:embed="rId2" cstate="print"/>
          <a:srcRect t="10657" b="10657"/>
          <a:stretch>
            <a:fillRect/>
          </a:stretch>
        </p:blipFill>
        <p:spPr bwMode="auto">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endParaRPr lang="en-AU" dirty="0"/>
          </a:p>
        </p:txBody>
      </p:sp>
      <p:sp>
        <p:nvSpPr>
          <p:cNvPr id="4" name="Content Placeholder 3"/>
          <p:cNvSpPr>
            <a:spLocks noGrp="1"/>
          </p:cNvSpPr>
          <p:nvPr>
            <p:ph idx="1"/>
          </p:nvPr>
        </p:nvSpPr>
        <p:spPr>
          <a:xfrm>
            <a:off x="428596" y="1214422"/>
            <a:ext cx="7239000" cy="4846320"/>
          </a:xfrm>
        </p:spPr>
        <p:txBody>
          <a:bodyPr>
            <a:normAutofit lnSpcReduction="10000"/>
          </a:bodyPr>
          <a:lstStyle/>
          <a:p>
            <a:pPr algn="ctr"/>
            <a:r>
              <a:rPr lang="en-AU" dirty="0" smtClean="0">
                <a:effectLst>
                  <a:glow rad="228600">
                    <a:schemeClr val="accent1">
                      <a:satMod val="175000"/>
                      <a:alpha val="40000"/>
                    </a:schemeClr>
                  </a:glow>
                </a:effectLst>
              </a:rPr>
              <a:t>Ineffective</a:t>
            </a:r>
          </a:p>
          <a:p>
            <a:pPr algn="ctr">
              <a:buNone/>
            </a:pPr>
            <a:endParaRPr lang="en-AU" dirty="0" smtClean="0">
              <a:effectLst>
                <a:glow rad="228600">
                  <a:schemeClr val="accent1">
                    <a:satMod val="175000"/>
                    <a:alpha val="40000"/>
                  </a:schemeClr>
                </a:glow>
              </a:effectLst>
            </a:endParaRPr>
          </a:p>
          <a:p>
            <a:r>
              <a:rPr lang="en-AU" dirty="0" smtClean="0"/>
              <a:t>The offender has committed a horrendous crime and is being protected from others within the gaol because he fears for his life, this type of sentence is not efficient because the offender is in gaol for doing wrong but is still being protected. Justice is not being served in this case because the offender is getting the privilege of being protected after committing a terrible crime that has affected many.</a:t>
            </a:r>
            <a:endParaRPr lang="en-A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PAROLE</a:t>
            </a:r>
            <a:endParaRPr lang="en-AU" dirty="0"/>
          </a:p>
        </p:txBody>
      </p:sp>
      <p:sp>
        <p:nvSpPr>
          <p:cNvPr id="3" name="Content Placeholder 2"/>
          <p:cNvSpPr>
            <a:spLocks noGrp="1"/>
          </p:cNvSpPr>
          <p:nvPr>
            <p:ph idx="1"/>
          </p:nvPr>
        </p:nvSpPr>
        <p:spPr/>
        <p:txBody>
          <a:bodyPr>
            <a:normAutofit fontScale="85000" lnSpcReduction="10000"/>
          </a:bodyPr>
          <a:lstStyle/>
          <a:p>
            <a:r>
              <a:rPr lang="en-AU" dirty="0" smtClean="0"/>
              <a:t>This is the discharge of an offender from prison, on condition, before the completion of the total sentence for the offence.</a:t>
            </a:r>
          </a:p>
          <a:p>
            <a:r>
              <a:rPr lang="en-AU" dirty="0" smtClean="0"/>
              <a:t>The offender on Parole will have to abide by certain conditions during this period. The standard conditions apply to all offenders and involve duties while under supervision. These would include reporting to the parole officer, keeping the parole officer up to date of any changes of address or job and requesting permission from the relevant authorities for travel interstate or overseas.</a:t>
            </a:r>
          </a:p>
          <a:p>
            <a:r>
              <a:rPr lang="en-AU" dirty="0" smtClean="0"/>
              <a:t>The maximum period under supervision is three years. However, if a prisoner is serving a life sentence, the Minister will determine what period is under supervision.</a:t>
            </a:r>
          </a:p>
          <a:p>
            <a:pPr>
              <a:buNone/>
            </a:pPr>
            <a:endParaRPr lang="en-AU" dirty="0" smtClean="0"/>
          </a:p>
          <a:p>
            <a:endParaRPr lang="en-AU"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1205</TotalTime>
  <Words>848</Words>
  <Application>Microsoft Office PowerPoint</Application>
  <PresentationFormat>On-screen Show (4:3)</PresentationFormat>
  <Paragraphs>46</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Opulent</vt:lpstr>
      <vt:lpstr>Post Sentencing Decisions</vt:lpstr>
      <vt:lpstr>Definition:</vt:lpstr>
      <vt:lpstr>Factors affecting the sentencing decision</vt:lpstr>
      <vt:lpstr>Sentencing act 1989 (vic)</vt:lpstr>
      <vt:lpstr>Remissions and licenses </vt:lpstr>
      <vt:lpstr>Protective custody</vt:lpstr>
      <vt:lpstr>Port Arthur massacre </vt:lpstr>
      <vt:lpstr>Slide 8</vt:lpstr>
      <vt:lpstr>PAROLE</vt:lpstr>
      <vt:lpstr>Dr Chang - Heart surgeon </vt:lpstr>
      <vt:lpstr>Slide 11</vt:lpstr>
      <vt:lpstr>Security classification </vt:lpstr>
      <vt:lpstr>Slide 13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Post Sentencing Decision</dc:title>
  <dc:creator>ana</dc:creator>
  <cp:lastModifiedBy>ana</cp:lastModifiedBy>
  <cp:revision>54</cp:revision>
  <dcterms:created xsi:type="dcterms:W3CDTF">2010-03-08T08:59:27Z</dcterms:created>
  <dcterms:modified xsi:type="dcterms:W3CDTF">2010-03-16T10:10:05Z</dcterms:modified>
</cp:coreProperties>
</file>