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7" r:id="rId9"/>
    <p:sldId id="268" r:id="rId10"/>
    <p:sldId id="263" r:id="rId11"/>
    <p:sldId id="264" r:id="rId12"/>
    <p:sldId id="274" r:id="rId13"/>
    <p:sldId id="266" r:id="rId14"/>
    <p:sldId id="272" r:id="rId15"/>
    <p:sldId id="269"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3" d="100"/>
          <a:sy n="43" d="100"/>
        </p:scale>
        <p:origin x="-129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D298BB46-C22C-4D1E-94AB-DF399FADD3D3}"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8788ED-9BED-48EF-8A53-9DE7499EF130}"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298BB46-C22C-4D1E-94AB-DF399FADD3D3}"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8788ED-9BED-48EF-8A53-9DE7499EF130}"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298BB46-C22C-4D1E-94AB-DF399FADD3D3}"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8788ED-9BED-48EF-8A53-9DE7499EF130}"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298BB46-C22C-4D1E-94AB-DF399FADD3D3}"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8788ED-9BED-48EF-8A53-9DE7499EF130}"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98BB46-C22C-4D1E-94AB-DF399FADD3D3}"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8788ED-9BED-48EF-8A53-9DE7499EF130}"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D298BB46-C22C-4D1E-94AB-DF399FADD3D3}" type="datetimeFigureOut">
              <a:rPr lang="en-US" smtClean="0"/>
              <a:pPr/>
              <a:t>3/15/2010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18788ED-9BED-48EF-8A53-9DE7499EF130}"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D298BB46-C22C-4D1E-94AB-DF399FADD3D3}" type="datetimeFigureOut">
              <a:rPr lang="en-US" smtClean="0"/>
              <a:pPr/>
              <a:t>3/15/2010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18788ED-9BED-48EF-8A53-9DE7499EF130}"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D298BB46-C22C-4D1E-94AB-DF399FADD3D3}" type="datetimeFigureOut">
              <a:rPr lang="en-US" smtClean="0"/>
              <a:pPr/>
              <a:t>3/15/2010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18788ED-9BED-48EF-8A53-9DE7499EF130}"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98BB46-C22C-4D1E-94AB-DF399FADD3D3}" type="datetimeFigureOut">
              <a:rPr lang="en-US" smtClean="0"/>
              <a:pPr/>
              <a:t>3/15/2010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318788ED-9BED-48EF-8A53-9DE7499EF130}"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98BB46-C22C-4D1E-94AB-DF399FADD3D3}" type="datetimeFigureOut">
              <a:rPr lang="en-US" smtClean="0"/>
              <a:pPr/>
              <a:t>3/15/2010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18788ED-9BED-48EF-8A53-9DE7499EF130}"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98BB46-C22C-4D1E-94AB-DF399FADD3D3}" type="datetimeFigureOut">
              <a:rPr lang="en-US" smtClean="0"/>
              <a:pPr/>
              <a:t>3/15/2010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18788ED-9BED-48EF-8A53-9DE7499EF130}"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98BB46-C22C-4D1E-94AB-DF399FADD3D3}" type="datetimeFigureOut">
              <a:rPr lang="en-US" smtClean="0"/>
              <a:pPr/>
              <a:t>3/15/2010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8788ED-9BED-48EF-8A53-9DE7499EF130}"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000108"/>
            <a:ext cx="7772400" cy="1214445"/>
          </a:xfrm>
        </p:spPr>
        <p:txBody>
          <a:bodyPr>
            <a:normAutofit fontScale="90000"/>
          </a:bodyPr>
          <a:lstStyle/>
          <a:p>
            <a:r>
              <a:rPr lang="en-US" sz="5300" dirty="0" smtClean="0"/>
              <a:t/>
            </a:r>
            <a:br>
              <a:rPr lang="en-US" sz="5300" dirty="0" smtClean="0"/>
            </a:br>
            <a:r>
              <a:rPr lang="en-US" sz="5300" dirty="0" smtClean="0"/>
              <a:t>Post Sentencing Decisions</a:t>
            </a:r>
            <a:r>
              <a:rPr lang="en-US" dirty="0" smtClean="0"/>
              <a:t/>
            </a:r>
            <a:br>
              <a:rPr lang="en-US" dirty="0" smtClean="0"/>
            </a:br>
            <a:endParaRPr lang="en-AU" dirty="0"/>
          </a:p>
        </p:txBody>
      </p:sp>
      <p:sp>
        <p:nvSpPr>
          <p:cNvPr id="3" name="Subtitle 2"/>
          <p:cNvSpPr>
            <a:spLocks noGrp="1"/>
          </p:cNvSpPr>
          <p:nvPr>
            <p:ph type="subTitle" idx="1"/>
          </p:nvPr>
        </p:nvSpPr>
        <p:spPr>
          <a:xfrm>
            <a:off x="1357290" y="5000636"/>
            <a:ext cx="6400800" cy="1143008"/>
          </a:xfrm>
        </p:spPr>
        <p:txBody>
          <a:bodyPr/>
          <a:lstStyle/>
          <a:p>
            <a:r>
              <a:rPr lang="en-US" dirty="0" smtClean="0">
                <a:solidFill>
                  <a:schemeClr val="tx1"/>
                </a:solidFill>
              </a:rPr>
              <a:t>By Montanna Vaccari</a:t>
            </a:r>
            <a:endParaRPr lang="en-AU" dirty="0">
              <a:solidFill>
                <a:schemeClr val="tx1"/>
              </a:solidFill>
            </a:endParaRPr>
          </a:p>
        </p:txBody>
      </p:sp>
      <p:sp>
        <p:nvSpPr>
          <p:cNvPr id="4" name="TextBox 3"/>
          <p:cNvSpPr txBox="1"/>
          <p:nvPr/>
        </p:nvSpPr>
        <p:spPr>
          <a:xfrm>
            <a:off x="1500166" y="2357430"/>
            <a:ext cx="6500858" cy="2246769"/>
          </a:xfrm>
          <a:prstGeom prst="rect">
            <a:avLst/>
          </a:prstGeom>
          <a:noFill/>
        </p:spPr>
        <p:txBody>
          <a:bodyPr wrap="square" rtlCol="0">
            <a:spAutoFit/>
          </a:bodyPr>
          <a:lstStyle/>
          <a:p>
            <a:r>
              <a:rPr lang="en-US" sz="2800" i="1" dirty="0" smtClean="0"/>
              <a:t>“With reference to a contemporary criminal justice issue, evaluate the efficiency and the effectiveness of the legal system in achieving justice for the individual and society”</a:t>
            </a:r>
            <a:endParaRPr lang="en-AU" sz="2800"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428604"/>
            <a:ext cx="7772400" cy="1470025"/>
          </a:xfrm>
        </p:spPr>
        <p:txBody>
          <a:bodyPr/>
          <a:lstStyle/>
          <a:p>
            <a:r>
              <a:rPr lang="en-US" dirty="0" smtClean="0"/>
              <a:t>Parole Board</a:t>
            </a:r>
            <a:endParaRPr lang="en-AU" dirty="0"/>
          </a:p>
        </p:txBody>
      </p:sp>
      <p:sp>
        <p:nvSpPr>
          <p:cNvPr id="3" name="Subtitle 2"/>
          <p:cNvSpPr>
            <a:spLocks noGrp="1"/>
          </p:cNvSpPr>
          <p:nvPr>
            <p:ph type="subTitle" idx="1"/>
          </p:nvPr>
        </p:nvSpPr>
        <p:spPr>
          <a:xfrm>
            <a:off x="357158" y="1643050"/>
            <a:ext cx="8501122" cy="4572032"/>
          </a:xfrm>
        </p:spPr>
        <p:txBody>
          <a:bodyPr>
            <a:normAutofit fontScale="77500" lnSpcReduction="20000"/>
          </a:bodyPr>
          <a:lstStyle/>
          <a:p>
            <a:pPr algn="l"/>
            <a:r>
              <a:rPr lang="en-AU" dirty="0" smtClean="0">
                <a:solidFill>
                  <a:schemeClr val="tx1"/>
                </a:solidFill>
              </a:rPr>
              <a:t>The Parole Board consists of three members:</a:t>
            </a:r>
          </a:p>
          <a:p>
            <a:pPr lvl="0" algn="l"/>
            <a:r>
              <a:rPr lang="en-AU" dirty="0" smtClean="0">
                <a:solidFill>
                  <a:schemeClr val="tx1"/>
                </a:solidFill>
              </a:rPr>
              <a:t>- one </a:t>
            </a:r>
            <a:r>
              <a:rPr lang="en-AU" dirty="0" smtClean="0">
                <a:solidFill>
                  <a:schemeClr val="tx1"/>
                </a:solidFill>
              </a:rPr>
              <a:t>must be a Legal Practitioner with at least seven years' experience </a:t>
            </a:r>
          </a:p>
          <a:p>
            <a:pPr lvl="0" algn="l"/>
            <a:r>
              <a:rPr lang="en-AU" dirty="0" smtClean="0">
                <a:solidFill>
                  <a:schemeClr val="tx1"/>
                </a:solidFill>
              </a:rPr>
              <a:t>- two </a:t>
            </a:r>
            <a:r>
              <a:rPr lang="en-AU" dirty="0" smtClean="0">
                <a:solidFill>
                  <a:schemeClr val="tx1"/>
                </a:solidFill>
              </a:rPr>
              <a:t>must have experience in sociology, criminology, penology or medicine </a:t>
            </a:r>
          </a:p>
          <a:p>
            <a:pPr lvl="0" algn="l">
              <a:buFontTx/>
              <a:buChar char="-"/>
            </a:pPr>
            <a:r>
              <a:rPr lang="en-AU" dirty="0" smtClean="0">
                <a:solidFill>
                  <a:schemeClr val="tx1"/>
                </a:solidFill>
              </a:rPr>
              <a:t>the </a:t>
            </a:r>
            <a:r>
              <a:rPr lang="en-AU" dirty="0" smtClean="0">
                <a:solidFill>
                  <a:schemeClr val="tx1"/>
                </a:solidFill>
              </a:rPr>
              <a:t>Governor appoints a chairperson from the above </a:t>
            </a:r>
            <a:r>
              <a:rPr lang="en-AU" dirty="0" smtClean="0">
                <a:solidFill>
                  <a:schemeClr val="tx1"/>
                </a:solidFill>
              </a:rPr>
              <a:t>members</a:t>
            </a:r>
          </a:p>
          <a:p>
            <a:pPr lvl="0" algn="l">
              <a:buFontTx/>
              <a:buChar char="-"/>
            </a:pPr>
            <a:r>
              <a:rPr lang="en-AU" dirty="0" smtClean="0">
                <a:solidFill>
                  <a:schemeClr val="tx1"/>
                </a:solidFill>
              </a:rPr>
              <a:t> </a:t>
            </a:r>
            <a:endParaRPr lang="en-AU" dirty="0" smtClean="0">
              <a:solidFill>
                <a:schemeClr val="tx1"/>
              </a:solidFill>
            </a:endParaRPr>
          </a:p>
          <a:p>
            <a:pPr algn="l"/>
            <a:r>
              <a:rPr lang="en-AU" dirty="0" smtClean="0">
                <a:solidFill>
                  <a:schemeClr val="tx1"/>
                </a:solidFill>
              </a:rPr>
              <a:t>The Parole Board has the authority to:</a:t>
            </a:r>
          </a:p>
          <a:p>
            <a:pPr lvl="0" algn="l"/>
            <a:r>
              <a:rPr lang="en-AU" dirty="0" smtClean="0">
                <a:solidFill>
                  <a:schemeClr val="tx1"/>
                </a:solidFill>
              </a:rPr>
              <a:t>- grant </a:t>
            </a:r>
            <a:r>
              <a:rPr lang="en-AU" dirty="0" smtClean="0">
                <a:solidFill>
                  <a:schemeClr val="tx1"/>
                </a:solidFill>
              </a:rPr>
              <a:t>parole </a:t>
            </a:r>
          </a:p>
          <a:p>
            <a:pPr lvl="0" algn="l"/>
            <a:r>
              <a:rPr lang="en-AU" dirty="0" smtClean="0">
                <a:solidFill>
                  <a:schemeClr val="tx1"/>
                </a:solidFill>
              </a:rPr>
              <a:t>- defer </a:t>
            </a:r>
            <a:r>
              <a:rPr lang="en-AU" dirty="0" smtClean="0">
                <a:solidFill>
                  <a:schemeClr val="tx1"/>
                </a:solidFill>
              </a:rPr>
              <a:t>making a decision on whether a prisoner should be released on a parole order </a:t>
            </a:r>
          </a:p>
          <a:p>
            <a:pPr lvl="0" algn="l"/>
            <a:r>
              <a:rPr lang="en-AU" dirty="0" smtClean="0">
                <a:solidFill>
                  <a:schemeClr val="tx1"/>
                </a:solidFill>
              </a:rPr>
              <a:t>- refuse </a:t>
            </a:r>
            <a:r>
              <a:rPr lang="en-AU" dirty="0" smtClean="0">
                <a:solidFill>
                  <a:schemeClr val="tx1"/>
                </a:solidFill>
              </a:rPr>
              <a:t>to release a prisoner on a parole order </a:t>
            </a:r>
          </a:p>
          <a:p>
            <a:pPr algn="l"/>
            <a:endParaRPr lang="en-AU"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Parole Board</a:t>
            </a:r>
            <a:endParaRPr lang="en-AU" dirty="0"/>
          </a:p>
        </p:txBody>
      </p:sp>
      <p:sp>
        <p:nvSpPr>
          <p:cNvPr id="3" name="Content Placeholder 2"/>
          <p:cNvSpPr>
            <a:spLocks noGrp="1"/>
          </p:cNvSpPr>
          <p:nvPr>
            <p:ph idx="1"/>
          </p:nvPr>
        </p:nvSpPr>
        <p:spPr>
          <a:xfrm>
            <a:off x="428596" y="1285860"/>
            <a:ext cx="8429684" cy="5257800"/>
          </a:xfrm>
        </p:spPr>
        <p:txBody>
          <a:bodyPr>
            <a:normAutofit fontScale="62500" lnSpcReduction="20000"/>
          </a:bodyPr>
          <a:lstStyle/>
          <a:p>
            <a:pPr>
              <a:buNone/>
            </a:pPr>
            <a:r>
              <a:rPr lang="en-AU" sz="3800" dirty="0" smtClean="0"/>
              <a:t>Relevant points </a:t>
            </a:r>
            <a:r>
              <a:rPr lang="en-AU" sz="3800" dirty="0" smtClean="0"/>
              <a:t>before making a </a:t>
            </a:r>
            <a:r>
              <a:rPr lang="en-AU" sz="3800" dirty="0" smtClean="0"/>
              <a:t>decision:</a:t>
            </a:r>
          </a:p>
          <a:p>
            <a:pPr>
              <a:buNone/>
            </a:pPr>
            <a:endParaRPr lang="en-AU" sz="3800" dirty="0" smtClean="0"/>
          </a:p>
          <a:p>
            <a:pPr lvl="0"/>
            <a:r>
              <a:rPr lang="en-AU" sz="3800" dirty="0" smtClean="0"/>
              <a:t>the </a:t>
            </a:r>
            <a:r>
              <a:rPr lang="en-AU" sz="3800" dirty="0" smtClean="0"/>
              <a:t>likelihood of re offending </a:t>
            </a:r>
          </a:p>
          <a:p>
            <a:pPr lvl="0"/>
            <a:r>
              <a:rPr lang="en-AU" sz="3800" dirty="0" smtClean="0"/>
              <a:t>the protection of the public </a:t>
            </a:r>
          </a:p>
          <a:p>
            <a:pPr lvl="0"/>
            <a:r>
              <a:rPr lang="en-AU" sz="3800" dirty="0" smtClean="0"/>
              <a:t>comments </a:t>
            </a:r>
            <a:r>
              <a:rPr lang="en-AU" sz="3800" dirty="0" smtClean="0"/>
              <a:t>made on passing sentence (by the magistrate or judge) </a:t>
            </a:r>
          </a:p>
          <a:p>
            <a:pPr lvl="0"/>
            <a:r>
              <a:rPr lang="en-AU" sz="3800" dirty="0" smtClean="0"/>
              <a:t>the likelihood of the prisoner complying with conditions </a:t>
            </a:r>
          </a:p>
          <a:p>
            <a:pPr lvl="0"/>
            <a:r>
              <a:rPr lang="en-AU" sz="3800" dirty="0" smtClean="0"/>
              <a:t>the circumstances and the gravity of the offences committed</a:t>
            </a:r>
          </a:p>
          <a:p>
            <a:pPr lvl="0"/>
            <a:r>
              <a:rPr lang="en-AU" sz="3800" dirty="0" smtClean="0"/>
              <a:t>the behaviour of the individual while in prison </a:t>
            </a:r>
          </a:p>
          <a:p>
            <a:pPr lvl="0"/>
            <a:r>
              <a:rPr lang="en-AU" sz="3800" dirty="0" smtClean="0"/>
              <a:t>the behaviour of the prisoner during previous parole orders </a:t>
            </a:r>
          </a:p>
          <a:p>
            <a:pPr lvl="0"/>
            <a:r>
              <a:rPr lang="en-AU" sz="3800" dirty="0" smtClean="0"/>
              <a:t>the behaviour of the prisoner during other orders (</a:t>
            </a:r>
            <a:r>
              <a:rPr lang="en-AU" sz="3800" dirty="0" err="1" smtClean="0"/>
              <a:t>eg</a:t>
            </a:r>
            <a:r>
              <a:rPr lang="en-AU" sz="3800" dirty="0" smtClean="0"/>
              <a:t>: probation order and community service order) </a:t>
            </a:r>
          </a:p>
          <a:p>
            <a:pPr lvl="0"/>
            <a:r>
              <a:rPr lang="en-AU" sz="3800" dirty="0" smtClean="0"/>
              <a:t>the </a:t>
            </a:r>
            <a:r>
              <a:rPr lang="en-AU" sz="3800" dirty="0" smtClean="0"/>
              <a:t>probable circumstances of the prisoner after release from prison </a:t>
            </a:r>
          </a:p>
          <a:p>
            <a:pPr>
              <a:buNone/>
            </a:pPr>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Effectiveness or Problems</a:t>
            </a:r>
            <a:endParaRPr lang="en-AU" dirty="0"/>
          </a:p>
        </p:txBody>
      </p:sp>
      <p:sp>
        <p:nvSpPr>
          <p:cNvPr id="3" name="Content Placeholder 2"/>
          <p:cNvSpPr>
            <a:spLocks noGrp="1"/>
          </p:cNvSpPr>
          <p:nvPr>
            <p:ph idx="1"/>
          </p:nvPr>
        </p:nvSpPr>
        <p:spPr/>
        <p:txBody>
          <a:bodyPr>
            <a:normAutofit/>
          </a:bodyPr>
          <a:lstStyle/>
          <a:p>
            <a:pPr>
              <a:buNone/>
            </a:pPr>
            <a:r>
              <a:rPr lang="en-US" dirty="0" smtClean="0"/>
              <a:t>EFFECTIVE</a:t>
            </a:r>
          </a:p>
          <a:p>
            <a:pPr>
              <a:buFontTx/>
              <a:buChar char="-"/>
            </a:pPr>
            <a:r>
              <a:rPr lang="en-US" dirty="0" smtClean="0"/>
              <a:t>Ethical and fair </a:t>
            </a:r>
          </a:p>
          <a:p>
            <a:pPr>
              <a:buFontTx/>
              <a:buChar char="-"/>
            </a:pPr>
            <a:r>
              <a:rPr lang="en-US" dirty="0" smtClean="0"/>
              <a:t>Parole Boards are expertise</a:t>
            </a:r>
          </a:p>
          <a:p>
            <a:pPr>
              <a:buFontTx/>
              <a:buChar char="-"/>
            </a:pPr>
            <a:r>
              <a:rPr lang="en-US" dirty="0" smtClean="0"/>
              <a:t>Achieves justice for individuals and society from unsafe or dangerous prisoners. </a:t>
            </a:r>
          </a:p>
          <a:p>
            <a:pPr>
              <a:buFontTx/>
              <a:buChar char="-"/>
            </a:pP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Victor Chang- Parole</a:t>
            </a:r>
            <a:endParaRPr lang="en-AU" dirty="0"/>
          </a:p>
        </p:txBody>
      </p:sp>
      <p:sp>
        <p:nvSpPr>
          <p:cNvPr id="3" name="Content Placeholder 2"/>
          <p:cNvSpPr>
            <a:spLocks noGrp="1"/>
          </p:cNvSpPr>
          <p:nvPr>
            <p:ph idx="1"/>
          </p:nvPr>
        </p:nvSpPr>
        <p:spPr>
          <a:xfrm>
            <a:off x="285720" y="1600200"/>
            <a:ext cx="8286808" cy="4900634"/>
          </a:xfrm>
        </p:spPr>
        <p:txBody>
          <a:bodyPr/>
          <a:lstStyle/>
          <a:p>
            <a:pPr>
              <a:buNone/>
            </a:pPr>
            <a:r>
              <a:rPr lang="en-AU" b="1" dirty="0" smtClean="0"/>
              <a:t>    One </a:t>
            </a:r>
            <a:r>
              <a:rPr lang="en-AU" b="1" dirty="0" smtClean="0"/>
              <a:t>of two men convicted of killing </a:t>
            </a:r>
            <a:r>
              <a:rPr lang="en-AU" b="1" dirty="0" smtClean="0"/>
              <a:t>Sydney heart </a:t>
            </a:r>
            <a:r>
              <a:rPr lang="en-AU" b="1" dirty="0" smtClean="0"/>
              <a:t>surgeon Victor Chang is to be deported after being released from an Australian jail</a:t>
            </a:r>
            <a:r>
              <a:rPr lang="en-AU" b="1" dirty="0" smtClean="0"/>
              <a:t>.</a:t>
            </a:r>
          </a:p>
          <a:p>
            <a:pPr>
              <a:buNone/>
            </a:pPr>
            <a:endParaRPr lang="en-US" dirty="0" smtClean="0"/>
          </a:p>
          <a:p>
            <a:pPr>
              <a:buNone/>
            </a:pPr>
            <a:r>
              <a:rPr lang="en-US" dirty="0" smtClean="0"/>
              <a:t> </a:t>
            </a:r>
            <a:r>
              <a:rPr lang="en-AU" dirty="0" smtClean="0"/>
              <a:t>Mr Costa said “our thoughts are with the Chang family during this difficult time”. </a:t>
            </a:r>
          </a:p>
          <a:p>
            <a:pPr>
              <a:buNone/>
            </a:pPr>
            <a:endParaRPr lang="en-AU" dirty="0" smtClean="0"/>
          </a:p>
          <a:p>
            <a:pPr>
              <a:buNone/>
            </a:pPr>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428604"/>
            <a:ext cx="7772400" cy="1470025"/>
          </a:xfrm>
        </p:spPr>
        <p:txBody>
          <a:bodyPr/>
          <a:lstStyle/>
          <a:p>
            <a:r>
              <a:rPr lang="en-US" dirty="0" smtClean="0"/>
              <a:t>Effectiveness or Problems</a:t>
            </a:r>
            <a:endParaRPr lang="en-AU" dirty="0"/>
          </a:p>
        </p:txBody>
      </p:sp>
      <p:sp>
        <p:nvSpPr>
          <p:cNvPr id="3" name="Subtitle 2"/>
          <p:cNvSpPr>
            <a:spLocks noGrp="1"/>
          </p:cNvSpPr>
          <p:nvPr>
            <p:ph type="subTitle" idx="1"/>
          </p:nvPr>
        </p:nvSpPr>
        <p:spPr>
          <a:xfrm>
            <a:off x="428596" y="1714488"/>
            <a:ext cx="8286808" cy="4714908"/>
          </a:xfrm>
        </p:spPr>
        <p:txBody>
          <a:bodyPr/>
          <a:lstStyle/>
          <a:p>
            <a:pPr algn="l"/>
            <a:r>
              <a:rPr lang="en-US" dirty="0" smtClean="0">
                <a:solidFill>
                  <a:schemeClr val="tx1"/>
                </a:solidFill>
              </a:rPr>
              <a:t>Effective and Problematic</a:t>
            </a:r>
          </a:p>
          <a:p>
            <a:pPr algn="l"/>
            <a:r>
              <a:rPr lang="en-US" dirty="0" smtClean="0">
                <a:solidFill>
                  <a:schemeClr val="tx1"/>
                </a:solidFill>
              </a:rPr>
              <a:t>Effective:</a:t>
            </a:r>
          </a:p>
          <a:p>
            <a:pPr algn="l">
              <a:buFontTx/>
              <a:buChar char="-"/>
            </a:pPr>
            <a:r>
              <a:rPr lang="en-US" dirty="0" smtClean="0">
                <a:solidFill>
                  <a:schemeClr val="tx1"/>
                </a:solidFill>
              </a:rPr>
              <a:t>Acts as an incentive for prisoners which leads them to being on good behavior. </a:t>
            </a:r>
          </a:p>
          <a:p>
            <a:pPr algn="l">
              <a:buFontTx/>
              <a:buChar char="-"/>
            </a:pPr>
            <a:r>
              <a:rPr lang="en-US" dirty="0" smtClean="0">
                <a:solidFill>
                  <a:schemeClr val="tx1"/>
                </a:solidFill>
              </a:rPr>
              <a:t> </a:t>
            </a:r>
            <a:r>
              <a:rPr lang="en-US" dirty="0" smtClean="0">
                <a:solidFill>
                  <a:schemeClr val="tx1"/>
                </a:solidFill>
              </a:rPr>
              <a:t>Grants justice for Prisoners</a:t>
            </a:r>
          </a:p>
          <a:p>
            <a:pPr algn="l"/>
            <a:r>
              <a:rPr lang="en-US" dirty="0" smtClean="0">
                <a:solidFill>
                  <a:schemeClr val="tx1"/>
                </a:solidFill>
              </a:rPr>
              <a:t>Problem:</a:t>
            </a:r>
          </a:p>
          <a:p>
            <a:pPr algn="l"/>
            <a:r>
              <a:rPr lang="en-US" dirty="0" smtClean="0">
                <a:solidFill>
                  <a:schemeClr val="tx1"/>
                </a:solidFill>
              </a:rPr>
              <a:t>- Tricks, Society may be in further danger</a:t>
            </a:r>
          </a:p>
          <a:p>
            <a:pPr algn="l">
              <a:buFontTx/>
              <a:buChar char="-"/>
            </a:pPr>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686800" cy="1143000"/>
          </a:xfrm>
        </p:spPr>
        <p:txBody>
          <a:bodyPr>
            <a:normAutofit fontScale="90000"/>
          </a:bodyPr>
          <a:lstStyle/>
          <a:p>
            <a:r>
              <a:rPr lang="en-US" dirty="0" smtClean="0"/>
              <a:t>The Sentencing Act 1989 (NSW)- Parole</a:t>
            </a:r>
            <a:endParaRPr lang="en-AU" dirty="0"/>
          </a:p>
        </p:txBody>
      </p:sp>
      <p:sp>
        <p:nvSpPr>
          <p:cNvPr id="3" name="Content Placeholder 2"/>
          <p:cNvSpPr>
            <a:spLocks noGrp="1"/>
          </p:cNvSpPr>
          <p:nvPr>
            <p:ph idx="1"/>
          </p:nvPr>
        </p:nvSpPr>
        <p:spPr/>
        <p:txBody>
          <a:bodyPr/>
          <a:lstStyle/>
          <a:p>
            <a:pPr>
              <a:buNone/>
            </a:pPr>
            <a:r>
              <a:rPr lang="en-US" sz="3600" dirty="0" smtClean="0"/>
              <a:t>This act requires every prisoner to serve a minimum sentence before becoming eligible for release on parole. The sentencing judge is required to state both the total sentence and the length of time that the prisoner must remain in custody before becoming eligible for parole. </a:t>
            </a:r>
            <a:endParaRPr lang="en-AU" sz="3600" dirty="0" smtClean="0"/>
          </a:p>
          <a:p>
            <a:pPr>
              <a:buNone/>
            </a:pPr>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500042"/>
            <a:ext cx="7772400" cy="1470025"/>
          </a:xfrm>
        </p:spPr>
        <p:txBody>
          <a:bodyPr/>
          <a:lstStyle/>
          <a:p>
            <a:r>
              <a:rPr lang="en-US" dirty="0" smtClean="0"/>
              <a:t>Effectiveness or Problems</a:t>
            </a:r>
            <a:endParaRPr lang="en-AU" dirty="0"/>
          </a:p>
        </p:txBody>
      </p:sp>
      <p:sp>
        <p:nvSpPr>
          <p:cNvPr id="3" name="Subtitle 2"/>
          <p:cNvSpPr>
            <a:spLocks noGrp="1"/>
          </p:cNvSpPr>
          <p:nvPr>
            <p:ph type="subTitle" idx="1"/>
          </p:nvPr>
        </p:nvSpPr>
        <p:spPr>
          <a:xfrm>
            <a:off x="642910" y="1785926"/>
            <a:ext cx="7786742" cy="4714908"/>
          </a:xfrm>
        </p:spPr>
        <p:txBody>
          <a:bodyPr/>
          <a:lstStyle/>
          <a:p>
            <a:pPr algn="l"/>
            <a:r>
              <a:rPr lang="en-US" dirty="0" smtClean="0">
                <a:solidFill>
                  <a:schemeClr val="tx1"/>
                </a:solidFill>
              </a:rPr>
              <a:t>EFFECTIVE</a:t>
            </a:r>
          </a:p>
          <a:p>
            <a:pPr algn="l">
              <a:buFontTx/>
              <a:buChar char="-"/>
            </a:pPr>
            <a:r>
              <a:rPr lang="en-US" dirty="0" smtClean="0">
                <a:solidFill>
                  <a:schemeClr val="tx1"/>
                </a:solidFill>
              </a:rPr>
              <a:t>Treats everybody equally</a:t>
            </a:r>
          </a:p>
          <a:p>
            <a:pPr algn="l">
              <a:buFontTx/>
              <a:buChar char="-"/>
            </a:pPr>
            <a:r>
              <a:rPr lang="en-US" dirty="0" smtClean="0">
                <a:solidFill>
                  <a:schemeClr val="tx1"/>
                </a:solidFill>
              </a:rPr>
              <a:t>Fair </a:t>
            </a:r>
          </a:p>
          <a:p>
            <a:pPr algn="l">
              <a:buFontTx/>
              <a:buChar char="-"/>
            </a:pPr>
            <a:r>
              <a:rPr lang="en-US" dirty="0" smtClean="0">
                <a:solidFill>
                  <a:schemeClr val="tx1"/>
                </a:solidFill>
              </a:rPr>
              <a:t> </a:t>
            </a:r>
            <a:r>
              <a:rPr lang="en-US" dirty="0" smtClean="0">
                <a:solidFill>
                  <a:schemeClr val="tx1"/>
                </a:solidFill>
              </a:rPr>
              <a:t>Achieves Justice</a:t>
            </a:r>
          </a:p>
          <a:p>
            <a:pPr algn="l">
              <a:buFontTx/>
              <a:buChar char="-"/>
            </a:pPr>
            <a:r>
              <a:rPr lang="en-US" dirty="0" smtClean="0">
                <a:solidFill>
                  <a:schemeClr val="tx1"/>
                </a:solidFill>
              </a:rPr>
              <a:t>Effective legal system</a:t>
            </a:r>
          </a:p>
          <a:p>
            <a:pPr algn="l">
              <a:buFontTx/>
              <a:buChar char="-"/>
            </a:pPr>
            <a:r>
              <a:rPr lang="en-US" dirty="0" smtClean="0">
                <a:solidFill>
                  <a:schemeClr val="tx1"/>
                </a:solidFill>
              </a:rPr>
              <a:t> R</a:t>
            </a:r>
            <a:r>
              <a:rPr lang="en-US" dirty="0" smtClean="0">
                <a:solidFill>
                  <a:schemeClr val="tx1"/>
                </a:solidFill>
              </a:rPr>
              <a:t>elieves stress</a:t>
            </a:r>
          </a:p>
          <a:p>
            <a:pPr algn="l">
              <a:buFontTx/>
              <a:buChar char="-"/>
            </a:pPr>
            <a:endParaRPr lang="en-US" dirty="0" smtClean="0">
              <a:solidFill>
                <a:schemeClr val="tx1"/>
              </a:solidFill>
            </a:endParaRPr>
          </a:p>
          <a:p>
            <a:pPr algn="l">
              <a:buFontTx/>
              <a:buChar char="-"/>
            </a:pPr>
            <a:endParaRPr lang="en-AU"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500042"/>
            <a:ext cx="7772400" cy="1470025"/>
          </a:xfrm>
        </p:spPr>
        <p:txBody>
          <a:bodyPr>
            <a:normAutofit/>
          </a:bodyPr>
          <a:lstStyle/>
          <a:p>
            <a:r>
              <a:rPr lang="en-US" sz="4000" dirty="0" smtClean="0"/>
              <a:t>What is post sentencing decisions? </a:t>
            </a:r>
            <a:endParaRPr lang="en-AU" sz="4000" dirty="0"/>
          </a:p>
        </p:txBody>
      </p:sp>
      <p:sp>
        <p:nvSpPr>
          <p:cNvPr id="3" name="Subtitle 2"/>
          <p:cNvSpPr>
            <a:spLocks noGrp="1"/>
          </p:cNvSpPr>
          <p:nvPr>
            <p:ph type="subTitle" idx="1"/>
          </p:nvPr>
        </p:nvSpPr>
        <p:spPr>
          <a:xfrm>
            <a:off x="571472" y="1928802"/>
            <a:ext cx="7500990" cy="4572032"/>
          </a:xfrm>
        </p:spPr>
        <p:txBody>
          <a:bodyPr>
            <a:normAutofit/>
          </a:bodyPr>
          <a:lstStyle/>
          <a:p>
            <a:pPr algn="l"/>
            <a:r>
              <a:rPr lang="en-US" dirty="0" smtClean="0">
                <a:solidFill>
                  <a:schemeClr val="tx1"/>
                </a:solidFill>
              </a:rPr>
              <a:t>- How </a:t>
            </a:r>
            <a:r>
              <a:rPr lang="en-US" dirty="0">
                <a:solidFill>
                  <a:schemeClr val="tx1"/>
                </a:solidFill>
              </a:rPr>
              <a:t>offenders are </a:t>
            </a:r>
            <a:r>
              <a:rPr lang="en-US" dirty="0" smtClean="0">
                <a:solidFill>
                  <a:schemeClr val="tx1"/>
                </a:solidFill>
              </a:rPr>
              <a:t>treated</a:t>
            </a:r>
            <a:endParaRPr lang="en-US" dirty="0">
              <a:solidFill>
                <a:schemeClr val="tx1"/>
              </a:solidFill>
            </a:endParaRPr>
          </a:p>
          <a:p>
            <a:pPr algn="l"/>
            <a:r>
              <a:rPr lang="en-US" dirty="0" smtClean="0">
                <a:solidFill>
                  <a:schemeClr val="tx1"/>
                </a:solidFill>
              </a:rPr>
              <a:t>- Rules </a:t>
            </a:r>
            <a:r>
              <a:rPr lang="en-US" dirty="0">
                <a:solidFill>
                  <a:schemeClr val="tx1"/>
                </a:solidFill>
              </a:rPr>
              <a:t>that apply following the sentencing process. </a:t>
            </a:r>
          </a:p>
          <a:p>
            <a:pPr algn="l">
              <a:buFontTx/>
              <a:buChar char="-"/>
            </a:pPr>
            <a:r>
              <a:rPr lang="en-US" dirty="0" smtClean="0">
                <a:solidFill>
                  <a:schemeClr val="tx1"/>
                </a:solidFill>
              </a:rPr>
              <a:t>If </a:t>
            </a:r>
            <a:r>
              <a:rPr lang="en-US" dirty="0">
                <a:solidFill>
                  <a:schemeClr val="tx1"/>
                </a:solidFill>
              </a:rPr>
              <a:t>the aim is to protect society from the offender, the security </a:t>
            </a:r>
            <a:r>
              <a:rPr lang="en-US" dirty="0" smtClean="0">
                <a:solidFill>
                  <a:schemeClr val="tx1"/>
                </a:solidFill>
              </a:rPr>
              <a:t>classification must </a:t>
            </a:r>
            <a:r>
              <a:rPr lang="en-US" dirty="0">
                <a:solidFill>
                  <a:schemeClr val="tx1"/>
                </a:solidFill>
              </a:rPr>
              <a:t>be </a:t>
            </a:r>
            <a:r>
              <a:rPr lang="en-US" dirty="0" smtClean="0">
                <a:solidFill>
                  <a:schemeClr val="tx1"/>
                </a:solidFill>
              </a:rPr>
              <a:t>considered</a:t>
            </a:r>
          </a:p>
          <a:p>
            <a:pPr algn="l">
              <a:buFontTx/>
              <a:buChar char="-"/>
            </a:pPr>
            <a:r>
              <a:rPr lang="en-US" dirty="0" smtClean="0">
                <a:solidFill>
                  <a:schemeClr val="tx1"/>
                </a:solidFill>
              </a:rPr>
              <a:t> </a:t>
            </a:r>
            <a:r>
              <a:rPr lang="en-US" dirty="0">
                <a:solidFill>
                  <a:schemeClr val="tx1"/>
                </a:solidFill>
              </a:rPr>
              <a:t>I</a:t>
            </a:r>
            <a:r>
              <a:rPr lang="en-US" dirty="0" smtClean="0">
                <a:solidFill>
                  <a:schemeClr val="tx1"/>
                </a:solidFill>
              </a:rPr>
              <a:t>f </a:t>
            </a:r>
            <a:r>
              <a:rPr lang="en-US" dirty="0">
                <a:solidFill>
                  <a:schemeClr val="tx1"/>
                </a:solidFill>
              </a:rPr>
              <a:t>the aim is rehabilitation, then parole should be an option. </a:t>
            </a:r>
            <a:endParaRPr lang="en-AU"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6076"/>
            <a:ext cx="8229600" cy="4868874"/>
          </a:xfrm>
        </p:spPr>
        <p:txBody>
          <a:bodyPr>
            <a:normAutofit/>
          </a:bodyPr>
          <a:lstStyle/>
          <a:p>
            <a:r>
              <a:rPr lang="en-US" sz="5300" dirty="0" smtClean="0"/>
              <a:t>Post – sentencing decisions</a:t>
            </a:r>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endParaRPr lang="en-AU" dirty="0"/>
          </a:p>
        </p:txBody>
      </p:sp>
      <p:cxnSp>
        <p:nvCxnSpPr>
          <p:cNvPr id="5" name="Straight Connector 4"/>
          <p:cNvCxnSpPr/>
          <p:nvPr/>
        </p:nvCxnSpPr>
        <p:spPr>
          <a:xfrm>
            <a:off x="857224" y="2857496"/>
            <a:ext cx="72152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500430" y="2928934"/>
            <a:ext cx="20002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464315" y="3250405"/>
            <a:ext cx="78581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7643834" y="3286124"/>
            <a:ext cx="857256"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28596" y="3714752"/>
            <a:ext cx="3000364" cy="1077218"/>
          </a:xfrm>
          <a:prstGeom prst="rect">
            <a:avLst/>
          </a:prstGeom>
          <a:noFill/>
        </p:spPr>
        <p:txBody>
          <a:bodyPr wrap="square" rtlCol="0">
            <a:spAutoFit/>
          </a:bodyPr>
          <a:lstStyle/>
          <a:p>
            <a:r>
              <a:rPr lang="en-US" sz="3200" dirty="0" smtClean="0"/>
              <a:t>Security classification</a:t>
            </a:r>
            <a:endParaRPr lang="en-AU" sz="3200" dirty="0"/>
          </a:p>
        </p:txBody>
      </p:sp>
      <p:sp>
        <p:nvSpPr>
          <p:cNvPr id="18" name="TextBox 17"/>
          <p:cNvSpPr txBox="1"/>
          <p:nvPr/>
        </p:nvSpPr>
        <p:spPr>
          <a:xfrm>
            <a:off x="3071802" y="4000504"/>
            <a:ext cx="3714776" cy="584775"/>
          </a:xfrm>
          <a:prstGeom prst="rect">
            <a:avLst/>
          </a:prstGeom>
          <a:noFill/>
        </p:spPr>
        <p:txBody>
          <a:bodyPr wrap="square" rtlCol="0">
            <a:spAutoFit/>
          </a:bodyPr>
          <a:lstStyle/>
          <a:p>
            <a:r>
              <a:rPr lang="en-US" sz="3200" dirty="0" smtClean="0"/>
              <a:t>Protective Custody</a:t>
            </a:r>
            <a:endParaRPr lang="en-AU" sz="3200" dirty="0"/>
          </a:p>
        </p:txBody>
      </p:sp>
      <p:sp>
        <p:nvSpPr>
          <p:cNvPr id="19" name="TextBox 18"/>
          <p:cNvSpPr txBox="1"/>
          <p:nvPr/>
        </p:nvSpPr>
        <p:spPr>
          <a:xfrm>
            <a:off x="7286644" y="3929066"/>
            <a:ext cx="1500166" cy="584775"/>
          </a:xfrm>
          <a:prstGeom prst="rect">
            <a:avLst/>
          </a:prstGeom>
          <a:noFill/>
        </p:spPr>
        <p:txBody>
          <a:bodyPr wrap="square" rtlCol="0">
            <a:spAutoFit/>
          </a:bodyPr>
          <a:lstStyle/>
          <a:p>
            <a:r>
              <a:rPr lang="en-US" sz="3200" dirty="0" smtClean="0"/>
              <a:t>Parole</a:t>
            </a:r>
            <a:endParaRPr lang="en-AU"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428604"/>
            <a:ext cx="7772400" cy="1470025"/>
          </a:xfrm>
        </p:spPr>
        <p:txBody>
          <a:bodyPr/>
          <a:lstStyle/>
          <a:p>
            <a:r>
              <a:rPr lang="en-US" dirty="0" smtClean="0"/>
              <a:t>Security Classification</a:t>
            </a:r>
            <a:endParaRPr lang="en-AU" dirty="0"/>
          </a:p>
        </p:txBody>
      </p:sp>
      <p:sp>
        <p:nvSpPr>
          <p:cNvPr id="3" name="Subtitle 2"/>
          <p:cNvSpPr>
            <a:spLocks noGrp="1"/>
          </p:cNvSpPr>
          <p:nvPr>
            <p:ph type="subTitle" idx="1"/>
          </p:nvPr>
        </p:nvSpPr>
        <p:spPr>
          <a:xfrm>
            <a:off x="285720" y="1643050"/>
            <a:ext cx="8501122" cy="4929222"/>
          </a:xfrm>
        </p:spPr>
        <p:txBody>
          <a:bodyPr>
            <a:normAutofit fontScale="85000" lnSpcReduction="10000"/>
          </a:bodyPr>
          <a:lstStyle/>
          <a:p>
            <a:pPr algn="l"/>
            <a:r>
              <a:rPr lang="en-US" dirty="0" smtClean="0">
                <a:solidFill>
                  <a:schemeClr val="tx1"/>
                </a:solidFill>
              </a:rPr>
              <a:t>There </a:t>
            </a:r>
            <a:r>
              <a:rPr lang="en-US" dirty="0">
                <a:solidFill>
                  <a:schemeClr val="tx1"/>
                </a:solidFill>
              </a:rPr>
              <a:t>are three general security classifications in New South Wales prisons: minimum, medium and maximum security. The cost of housing inmates rises with the level of security</a:t>
            </a:r>
            <a:r>
              <a:rPr lang="en-US" dirty="0" smtClean="0">
                <a:solidFill>
                  <a:schemeClr val="tx1"/>
                </a:solidFill>
              </a:rPr>
              <a:t>.</a:t>
            </a:r>
          </a:p>
          <a:p>
            <a:pPr algn="l"/>
            <a:r>
              <a:rPr lang="en-US" dirty="0" smtClean="0">
                <a:solidFill>
                  <a:schemeClr val="tx1"/>
                </a:solidFill>
              </a:rPr>
              <a:t>* Generally </a:t>
            </a:r>
            <a:r>
              <a:rPr lang="en-US" dirty="0">
                <a:solidFill>
                  <a:schemeClr val="tx1"/>
                </a:solidFill>
              </a:rPr>
              <a:t>all prisoners have the right to:</a:t>
            </a:r>
            <a:endParaRPr lang="en-AU" dirty="0">
              <a:solidFill>
                <a:schemeClr val="tx1"/>
              </a:solidFill>
            </a:endParaRPr>
          </a:p>
          <a:p>
            <a:pPr lvl="0" algn="l"/>
            <a:r>
              <a:rPr lang="en-US" dirty="0" smtClean="0">
                <a:solidFill>
                  <a:schemeClr val="tx1"/>
                </a:solidFill>
              </a:rPr>
              <a:t>* Unlimited </a:t>
            </a:r>
            <a:r>
              <a:rPr lang="en-US" dirty="0">
                <a:solidFill>
                  <a:schemeClr val="tx1"/>
                </a:solidFill>
              </a:rPr>
              <a:t>visits by legal representatives </a:t>
            </a:r>
            <a:endParaRPr lang="en-AU" dirty="0">
              <a:solidFill>
                <a:schemeClr val="tx1"/>
              </a:solidFill>
            </a:endParaRPr>
          </a:p>
          <a:p>
            <a:pPr lvl="0" algn="l"/>
            <a:r>
              <a:rPr lang="en-US" dirty="0" smtClean="0">
                <a:solidFill>
                  <a:schemeClr val="tx1"/>
                </a:solidFill>
              </a:rPr>
              <a:t>* One </a:t>
            </a:r>
            <a:r>
              <a:rPr lang="en-US" dirty="0">
                <a:solidFill>
                  <a:schemeClr val="tx1"/>
                </a:solidFill>
              </a:rPr>
              <a:t>or two other visits per week</a:t>
            </a:r>
            <a:endParaRPr lang="en-AU" dirty="0">
              <a:solidFill>
                <a:schemeClr val="tx1"/>
              </a:solidFill>
            </a:endParaRPr>
          </a:p>
          <a:p>
            <a:pPr lvl="0" algn="l"/>
            <a:r>
              <a:rPr lang="en-US" dirty="0" smtClean="0">
                <a:solidFill>
                  <a:schemeClr val="tx1"/>
                </a:solidFill>
              </a:rPr>
              <a:t>* Ownership </a:t>
            </a:r>
            <a:r>
              <a:rPr lang="en-US" dirty="0">
                <a:solidFill>
                  <a:schemeClr val="tx1"/>
                </a:solidFill>
              </a:rPr>
              <a:t>of simple possessions </a:t>
            </a:r>
            <a:endParaRPr lang="en-AU" dirty="0">
              <a:solidFill>
                <a:schemeClr val="tx1"/>
              </a:solidFill>
            </a:endParaRPr>
          </a:p>
          <a:p>
            <a:pPr lvl="0" algn="l"/>
            <a:r>
              <a:rPr lang="en-US" dirty="0" smtClean="0">
                <a:solidFill>
                  <a:schemeClr val="tx1"/>
                </a:solidFill>
              </a:rPr>
              <a:t>* Write </a:t>
            </a:r>
            <a:r>
              <a:rPr lang="en-US" dirty="0">
                <a:solidFill>
                  <a:schemeClr val="tx1"/>
                </a:solidFill>
              </a:rPr>
              <a:t>and receive letters</a:t>
            </a:r>
            <a:endParaRPr lang="en-AU" dirty="0">
              <a:solidFill>
                <a:schemeClr val="tx1"/>
              </a:solidFill>
            </a:endParaRPr>
          </a:p>
          <a:p>
            <a:pPr lvl="0" algn="l"/>
            <a:r>
              <a:rPr lang="en-US" dirty="0" smtClean="0">
                <a:solidFill>
                  <a:schemeClr val="tx1"/>
                </a:solidFill>
              </a:rPr>
              <a:t>* Complain </a:t>
            </a:r>
            <a:r>
              <a:rPr lang="en-US" dirty="0">
                <a:solidFill>
                  <a:schemeClr val="tx1"/>
                </a:solidFill>
              </a:rPr>
              <a:t>to the Ombudsman</a:t>
            </a:r>
            <a:endParaRPr lang="en-AU" dirty="0">
              <a:solidFill>
                <a:schemeClr val="tx1"/>
              </a:solidFill>
            </a:endParaRPr>
          </a:p>
          <a:p>
            <a:pPr lvl="0" algn="l"/>
            <a:r>
              <a:rPr lang="en-US" dirty="0" smtClean="0">
                <a:solidFill>
                  <a:schemeClr val="tx1"/>
                </a:solidFill>
              </a:rPr>
              <a:t>* Proper </a:t>
            </a:r>
            <a:r>
              <a:rPr lang="en-US" dirty="0">
                <a:solidFill>
                  <a:schemeClr val="tx1"/>
                </a:solidFill>
              </a:rPr>
              <a:t>care, including food, clothing and medical care. </a:t>
            </a:r>
            <a:endParaRPr lang="en-AU" dirty="0">
              <a:solidFill>
                <a:schemeClr val="tx1"/>
              </a:solidFill>
            </a:endParaRPr>
          </a:p>
          <a:p>
            <a:pPr algn="l"/>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Protective Custody</a:t>
            </a:r>
            <a:endParaRPr lang="en-AU" dirty="0"/>
          </a:p>
        </p:txBody>
      </p:sp>
      <p:sp>
        <p:nvSpPr>
          <p:cNvPr id="3" name="Content Placeholder 2"/>
          <p:cNvSpPr>
            <a:spLocks noGrp="1"/>
          </p:cNvSpPr>
          <p:nvPr>
            <p:ph idx="1"/>
          </p:nvPr>
        </p:nvSpPr>
        <p:spPr>
          <a:xfrm>
            <a:off x="457200" y="1600200"/>
            <a:ext cx="8229600" cy="4757758"/>
          </a:xfrm>
        </p:spPr>
        <p:txBody>
          <a:bodyPr>
            <a:normAutofit/>
          </a:bodyPr>
          <a:lstStyle/>
          <a:p>
            <a:pPr>
              <a:buNone/>
            </a:pPr>
            <a:r>
              <a:rPr lang="en-AU" dirty="0" smtClean="0"/>
              <a:t> -  Protect </a:t>
            </a:r>
            <a:r>
              <a:rPr lang="en-AU" dirty="0" smtClean="0"/>
              <a:t>prisoners vulnerable to attack from fellow inmates</a:t>
            </a:r>
            <a:r>
              <a:rPr lang="en-AU" dirty="0" smtClean="0"/>
              <a:t>.</a:t>
            </a:r>
          </a:p>
          <a:p>
            <a:pPr>
              <a:buFontTx/>
              <a:buChar char="-"/>
            </a:pPr>
            <a:r>
              <a:rPr lang="en-AU" dirty="0" smtClean="0"/>
              <a:t>Prisoners </a:t>
            </a:r>
            <a:r>
              <a:rPr lang="en-AU" dirty="0" smtClean="0"/>
              <a:t>in protective custody are segregated from the mainstream prison population </a:t>
            </a:r>
            <a:endParaRPr lang="en-AU" dirty="0" smtClean="0"/>
          </a:p>
          <a:p>
            <a:pPr>
              <a:buFontTx/>
              <a:buChar char="-"/>
            </a:pPr>
            <a:r>
              <a:rPr lang="en-AU" dirty="0" smtClean="0"/>
              <a:t>Placed </a:t>
            </a:r>
            <a:r>
              <a:rPr lang="en-AU" dirty="0" smtClean="0"/>
              <a:t>in a special </a:t>
            </a:r>
            <a:r>
              <a:rPr lang="en-AU" dirty="0" smtClean="0"/>
              <a:t>unit</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Parole</a:t>
            </a:r>
            <a:endParaRPr lang="en-AU" dirty="0"/>
          </a:p>
        </p:txBody>
      </p:sp>
      <p:sp>
        <p:nvSpPr>
          <p:cNvPr id="3" name="Content Placeholder 2"/>
          <p:cNvSpPr>
            <a:spLocks noGrp="1"/>
          </p:cNvSpPr>
          <p:nvPr>
            <p:ph idx="1"/>
          </p:nvPr>
        </p:nvSpPr>
        <p:spPr>
          <a:xfrm>
            <a:off x="285720" y="1600200"/>
            <a:ext cx="8401080" cy="4757758"/>
          </a:xfrm>
        </p:spPr>
        <p:txBody>
          <a:bodyPr>
            <a:normAutofit lnSpcReduction="10000"/>
          </a:bodyPr>
          <a:lstStyle/>
          <a:p>
            <a:pPr>
              <a:buFontTx/>
              <a:buChar char="-"/>
            </a:pPr>
            <a:r>
              <a:rPr lang="en-US" dirty="0" smtClean="0"/>
              <a:t>Parole is the </a:t>
            </a:r>
            <a:r>
              <a:rPr lang="en-US" dirty="0" smtClean="0"/>
              <a:t>discharge of inmates from custody prior to the completion of the minimum term on the provision that they agree to certain conditions. </a:t>
            </a:r>
            <a:endParaRPr lang="en-US" dirty="0" smtClean="0"/>
          </a:p>
          <a:p>
            <a:pPr>
              <a:buFontTx/>
              <a:buChar char="-"/>
            </a:pPr>
            <a:r>
              <a:rPr lang="en-US" dirty="0" smtClean="0"/>
              <a:t>Public </a:t>
            </a:r>
            <a:r>
              <a:rPr lang="en-US" dirty="0" smtClean="0"/>
              <a:t>interest is of primary </a:t>
            </a:r>
            <a:r>
              <a:rPr lang="en-US" dirty="0" smtClean="0"/>
              <a:t>importance.</a:t>
            </a:r>
          </a:p>
          <a:p>
            <a:pPr>
              <a:buNone/>
            </a:pPr>
            <a:r>
              <a:rPr lang="en-US" dirty="0" smtClean="0"/>
              <a:t>The Parole Board will look at:</a:t>
            </a:r>
          </a:p>
          <a:p>
            <a:pPr lvl="0"/>
            <a:r>
              <a:rPr lang="en-US" dirty="0" smtClean="0"/>
              <a:t>Statements </a:t>
            </a:r>
            <a:r>
              <a:rPr lang="en-US" dirty="0" smtClean="0"/>
              <a:t>made by the sentencing judge</a:t>
            </a:r>
            <a:endParaRPr lang="en-AU" dirty="0" smtClean="0"/>
          </a:p>
          <a:p>
            <a:pPr lvl="0"/>
            <a:r>
              <a:rPr lang="en-US" dirty="0" smtClean="0"/>
              <a:t>The inmate’s prison and criminal record</a:t>
            </a:r>
            <a:endParaRPr lang="en-AU" dirty="0" smtClean="0"/>
          </a:p>
          <a:p>
            <a:pPr lvl="0"/>
            <a:r>
              <a:rPr lang="en-US" dirty="0" smtClean="0"/>
              <a:t>Other relevant custodial reports. </a:t>
            </a:r>
            <a:endParaRPr lang="en-AU" dirty="0" smtClean="0"/>
          </a:p>
          <a:p>
            <a:pPr>
              <a:buNone/>
            </a:pPr>
            <a:endParaRPr lang="en-AU" dirty="0" smtClean="0"/>
          </a:p>
          <a:p>
            <a:pPr>
              <a:buNone/>
            </a:pP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Reforms, Cases and Legislation</a:t>
            </a:r>
            <a:br>
              <a:rPr lang="en-US" dirty="0" smtClean="0"/>
            </a:br>
            <a:r>
              <a:rPr lang="en-US" dirty="0" smtClean="0"/>
              <a:t>LCMD</a:t>
            </a:r>
            <a:endParaRPr lang="en-AU" dirty="0"/>
          </a:p>
        </p:txBody>
      </p:sp>
      <p:sp>
        <p:nvSpPr>
          <p:cNvPr id="3" name="Content Placeholder 2"/>
          <p:cNvSpPr>
            <a:spLocks noGrp="1"/>
          </p:cNvSpPr>
          <p:nvPr>
            <p:ph idx="1"/>
          </p:nvPr>
        </p:nvSpPr>
        <p:spPr>
          <a:xfrm>
            <a:off x="500034" y="1928802"/>
            <a:ext cx="3614734" cy="5257800"/>
          </a:xfrm>
        </p:spPr>
        <p:txBody>
          <a:bodyPr>
            <a:normAutofit/>
          </a:bodyPr>
          <a:lstStyle/>
          <a:p>
            <a:pPr>
              <a:buNone/>
            </a:pPr>
            <a:r>
              <a:rPr lang="en-US" dirty="0" smtClean="0">
                <a:solidFill>
                  <a:srgbClr val="FF0000"/>
                </a:solidFill>
              </a:rPr>
              <a:t>Reform: </a:t>
            </a:r>
          </a:p>
          <a:p>
            <a:pPr>
              <a:buFontTx/>
              <a:buChar char="-"/>
            </a:pPr>
            <a:r>
              <a:rPr lang="en-US" dirty="0" smtClean="0"/>
              <a:t>Parole Board</a:t>
            </a:r>
          </a:p>
          <a:p>
            <a:pPr>
              <a:buNone/>
            </a:pPr>
            <a:r>
              <a:rPr lang="en-US" dirty="0" smtClean="0">
                <a:solidFill>
                  <a:srgbClr val="FF0000"/>
                </a:solidFill>
              </a:rPr>
              <a:t>Cases: </a:t>
            </a:r>
          </a:p>
          <a:p>
            <a:pPr>
              <a:buFontTx/>
              <a:buChar char="-"/>
            </a:pPr>
            <a:r>
              <a:rPr lang="en-US" i="1" dirty="0" smtClean="0"/>
              <a:t>Victor Chang</a:t>
            </a:r>
          </a:p>
          <a:p>
            <a:pPr>
              <a:buFontTx/>
              <a:buChar char="-"/>
            </a:pPr>
            <a:r>
              <a:rPr lang="en-AU" i="1" dirty="0" smtClean="0"/>
              <a:t>R v </a:t>
            </a:r>
            <a:r>
              <a:rPr lang="en-AU" i="1" dirty="0" err="1" smtClean="0"/>
              <a:t>Astill</a:t>
            </a:r>
            <a:endParaRPr lang="en-AU" i="1" dirty="0"/>
          </a:p>
        </p:txBody>
      </p:sp>
      <p:sp>
        <p:nvSpPr>
          <p:cNvPr id="4" name="TextBox 3"/>
          <p:cNvSpPr txBox="1"/>
          <p:nvPr/>
        </p:nvSpPr>
        <p:spPr>
          <a:xfrm>
            <a:off x="3857620" y="1857364"/>
            <a:ext cx="4929222" cy="3046988"/>
          </a:xfrm>
          <a:prstGeom prst="rect">
            <a:avLst/>
          </a:prstGeom>
          <a:noFill/>
        </p:spPr>
        <p:txBody>
          <a:bodyPr wrap="square" rtlCol="0">
            <a:spAutoFit/>
          </a:bodyPr>
          <a:lstStyle/>
          <a:p>
            <a:r>
              <a:rPr lang="en-US" sz="3200" dirty="0" smtClean="0">
                <a:solidFill>
                  <a:srgbClr val="FF0000"/>
                </a:solidFill>
              </a:rPr>
              <a:t>Legislation:</a:t>
            </a:r>
          </a:p>
          <a:p>
            <a:r>
              <a:rPr lang="en-US" sz="3200" dirty="0" smtClean="0"/>
              <a:t>- Crimes </a:t>
            </a:r>
            <a:r>
              <a:rPr lang="en-US" sz="3200" dirty="0" smtClean="0"/>
              <a:t>(Administration of Sentences Act 1999 (NSW)</a:t>
            </a:r>
          </a:p>
          <a:p>
            <a:r>
              <a:rPr lang="en-US" sz="3200" dirty="0" smtClean="0"/>
              <a:t>- The </a:t>
            </a:r>
            <a:r>
              <a:rPr lang="en-US" sz="3200" dirty="0" smtClean="0"/>
              <a:t>Sentencing Act 1989 (NSW)</a:t>
            </a:r>
          </a:p>
          <a:p>
            <a:pPr>
              <a:buFontTx/>
              <a:buChar char="-"/>
            </a:pPr>
            <a:r>
              <a:rPr lang="en-US" sz="3200" dirty="0" smtClean="0"/>
              <a:t>Protective Custody Bill 2000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Crimes (Administration of Sentences Act 1999 </a:t>
            </a:r>
            <a:r>
              <a:rPr lang="en-US" dirty="0" smtClean="0"/>
              <a:t>) (NSW)- Protective Custody</a:t>
            </a:r>
            <a:endParaRPr lang="en-AU" dirty="0"/>
          </a:p>
        </p:txBody>
      </p:sp>
      <p:sp>
        <p:nvSpPr>
          <p:cNvPr id="3" name="Content Placeholder 2"/>
          <p:cNvSpPr>
            <a:spLocks noGrp="1"/>
          </p:cNvSpPr>
          <p:nvPr>
            <p:ph idx="1"/>
          </p:nvPr>
        </p:nvSpPr>
        <p:spPr>
          <a:xfrm>
            <a:off x="285720" y="1600200"/>
            <a:ext cx="8501122" cy="4525963"/>
          </a:xfrm>
        </p:spPr>
        <p:txBody>
          <a:bodyPr>
            <a:normAutofit/>
          </a:bodyPr>
          <a:lstStyle/>
          <a:p>
            <a:pPr>
              <a:buNone/>
            </a:pPr>
            <a:r>
              <a:rPr lang="en-US" dirty="0" smtClean="0"/>
              <a:t>This act deals with how offenders are treated, and rules that apply following the sentencing process. Matters covered by this Act include rules of management, correctional </a:t>
            </a:r>
            <a:r>
              <a:rPr lang="en-US" dirty="0" err="1" smtClean="0"/>
              <a:t>centres</a:t>
            </a:r>
            <a:r>
              <a:rPr lang="en-US" dirty="0" smtClean="0"/>
              <a:t>, including segregation and general discipline, when inmates will appear before the visiting justice; administration of home detention and periodic detention and when those orders can be revoked; and matters associated with parole.</a:t>
            </a: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i="1" dirty="0" smtClean="0"/>
              <a:t>R v</a:t>
            </a:r>
            <a:r>
              <a:rPr lang="en-AU" dirty="0" smtClean="0"/>
              <a:t> </a:t>
            </a:r>
            <a:r>
              <a:rPr lang="en-AU" i="1" dirty="0" err="1" smtClean="0"/>
              <a:t>Astill</a:t>
            </a:r>
            <a:r>
              <a:rPr lang="en-AU" i="1" dirty="0" smtClean="0"/>
              <a:t>- Protective Custody</a:t>
            </a:r>
            <a:endParaRPr lang="en-AU" dirty="0"/>
          </a:p>
        </p:txBody>
      </p:sp>
      <p:sp>
        <p:nvSpPr>
          <p:cNvPr id="3" name="Content Placeholder 2"/>
          <p:cNvSpPr>
            <a:spLocks noGrp="1"/>
          </p:cNvSpPr>
          <p:nvPr>
            <p:ph idx="1"/>
          </p:nvPr>
        </p:nvSpPr>
        <p:spPr>
          <a:xfrm>
            <a:off x="500034" y="1285860"/>
            <a:ext cx="8229600" cy="5214974"/>
          </a:xfrm>
        </p:spPr>
        <p:txBody>
          <a:bodyPr>
            <a:normAutofit lnSpcReduction="10000"/>
          </a:bodyPr>
          <a:lstStyle/>
          <a:p>
            <a:pPr>
              <a:buNone/>
            </a:pPr>
            <a:r>
              <a:rPr lang="en-AU" dirty="0" smtClean="0"/>
              <a:t>"</a:t>
            </a:r>
            <a:r>
              <a:rPr lang="en-AU" dirty="0" smtClean="0"/>
              <a:t>In the culture of Australian gaols, it seems, even some of the most hardened offenders feel entitled to vent moral outrage against those inmates allegedly involved in crimes against children."</a:t>
            </a:r>
          </a:p>
          <a:p>
            <a:pPr>
              <a:buNone/>
            </a:pPr>
            <a:endParaRPr lang="en-US" dirty="0" smtClean="0"/>
          </a:p>
          <a:p>
            <a:pPr>
              <a:buNone/>
            </a:pPr>
            <a:r>
              <a:rPr lang="en-US" dirty="0" smtClean="0"/>
              <a:t>PROBLEMS:</a:t>
            </a:r>
          </a:p>
          <a:p>
            <a:pPr>
              <a:buFontTx/>
              <a:buChar char="-"/>
            </a:pPr>
            <a:r>
              <a:rPr lang="en-US" dirty="0" smtClean="0"/>
              <a:t>Still </a:t>
            </a:r>
            <a:r>
              <a:rPr lang="en-US" dirty="0" smtClean="0"/>
              <a:t>being assaulted, abused or judged</a:t>
            </a:r>
          </a:p>
          <a:p>
            <a:pPr>
              <a:buFontTx/>
              <a:buChar char="-"/>
            </a:pPr>
            <a:r>
              <a:rPr lang="en-US" dirty="0" smtClean="0"/>
              <a:t> Restricted in protective custody due to societies perceptions and morals. </a:t>
            </a:r>
            <a:endParaRPr lang="en-AU" dirty="0" smtClean="0"/>
          </a:p>
          <a:p>
            <a:pPr>
              <a:buNone/>
            </a:pPr>
            <a:endParaRPr lang="en-US" dirty="0" smtClean="0"/>
          </a:p>
          <a:p>
            <a:pPr>
              <a:buNone/>
            </a:pPr>
            <a:endParaRPr lang="en-A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494</TotalTime>
  <Words>754</Words>
  <Application>Microsoft Office PowerPoint</Application>
  <PresentationFormat>On-screen Show (4:3)</PresentationFormat>
  <Paragraphs>97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 Post Sentencing Decisions </vt:lpstr>
      <vt:lpstr>What is post sentencing decisions? </vt:lpstr>
      <vt:lpstr>Post – sentencing decisions     </vt:lpstr>
      <vt:lpstr>Security Classification</vt:lpstr>
      <vt:lpstr>Protective Custody</vt:lpstr>
      <vt:lpstr>Parole</vt:lpstr>
      <vt:lpstr>Reforms, Cases and Legislation LCMD</vt:lpstr>
      <vt:lpstr>Crimes (Administration of Sentences Act 1999 ) (NSW)- Protective Custody</vt:lpstr>
      <vt:lpstr>R v Astill- Protective Custody</vt:lpstr>
      <vt:lpstr>Parole Board</vt:lpstr>
      <vt:lpstr>Parole Board</vt:lpstr>
      <vt:lpstr>Effectiveness or Problems</vt:lpstr>
      <vt:lpstr>Victor Chang- Parole</vt:lpstr>
      <vt:lpstr>Effectiveness or Problems</vt:lpstr>
      <vt:lpstr>The Sentencing Act 1989 (NSW)- Parole</vt:lpstr>
      <vt:lpstr>Effectiveness or Problems</vt:lpstr>
    </vt:vector>
  </TitlesOfParts>
  <Company>smc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 Sentencing Decisions</dc:title>
  <dc:creator>montanna.vaccari</dc:creator>
  <cp:lastModifiedBy>montanna.vaccari</cp:lastModifiedBy>
  <cp:revision>55</cp:revision>
  <dcterms:created xsi:type="dcterms:W3CDTF">2010-03-14T06:31:21Z</dcterms:created>
  <dcterms:modified xsi:type="dcterms:W3CDTF">2010-03-15T10:16:16Z</dcterms:modified>
</cp:coreProperties>
</file>