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649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673475"/>
            <a:ext cx="6172200" cy="1263650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 sz="4800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105400"/>
            <a:ext cx="6172200" cy="609600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en-AU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5943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5943600"/>
            <a:ext cx="32004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29400" y="5943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6E2EB1-EE17-477A-9F0B-5F687FC1D14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C861A-BDBD-4BD1-A905-E7F2CF03221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143000"/>
            <a:ext cx="1943100" cy="46482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143000"/>
            <a:ext cx="5676900" cy="46482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71804-7B59-47BE-9A94-4450783A71C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839F2-4BF3-4FBB-A8C0-DF71158DC78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DFAF4-75B0-41EF-9BF6-666A0DC2BA7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DEF72-D9A9-4311-9C05-495CC687938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5F375-E93B-4CF9-A4C3-48981664F13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E5C5A-9EE2-420C-A703-78FD097A142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013FD-C10C-44A2-82EE-394C2F7AEC1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4B527-32F6-45FD-B035-5902AC2245A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A2B5B-880B-4A3C-83E2-DD068939AC1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1430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0198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80692CD8-F698-4990-8436-38EAF810E338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daccess-dds-ny.un.org/doc/RESOLUTION/GEN/NR0/530/30/IMG/NR053030.pdf?OpenElemen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rc.org/ihl.nsf/INTRO/380?OpenDocumen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.org/en/documents/charter/preamble.s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Legal Issues and Remedies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AU" sz="2800" dirty="0" smtClean="0"/>
              <a:t>Force</a:t>
            </a:r>
          </a:p>
          <a:p>
            <a:r>
              <a:rPr lang="en-AU" sz="2800" dirty="0" smtClean="0"/>
              <a:t>International Instruments</a:t>
            </a:r>
          </a:p>
          <a:p>
            <a:r>
              <a:rPr lang="en-AU" sz="2800" dirty="0" smtClean="0"/>
              <a:t>International customary law</a:t>
            </a:r>
          </a:p>
          <a:p>
            <a:r>
              <a:rPr lang="en-AU" sz="2800" dirty="0" smtClean="0"/>
              <a:t>Regional intergovernmental organisations</a:t>
            </a:r>
          </a:p>
          <a:p>
            <a:r>
              <a:rPr lang="en-AU" sz="2800" dirty="0" smtClean="0"/>
              <a:t>UN</a:t>
            </a:r>
          </a:p>
          <a:p>
            <a:r>
              <a:rPr lang="en-AU" sz="2800" dirty="0" smtClean="0"/>
              <a:t>Non-governmental organisations</a:t>
            </a:r>
          </a:p>
          <a:p>
            <a:r>
              <a:rPr lang="en-AU" sz="2800" dirty="0" smtClean="0"/>
              <a:t>Media</a:t>
            </a:r>
          </a:p>
          <a:p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600" dirty="0" smtClean="0"/>
              <a:t>Regional inter-governmental organisations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Notable organisations: </a:t>
            </a:r>
          </a:p>
          <a:p>
            <a:pPr lvl="2"/>
            <a:r>
              <a:rPr lang="en-AU" sz="1800" dirty="0" smtClean="0"/>
              <a:t>European Union (EU)</a:t>
            </a:r>
          </a:p>
          <a:p>
            <a:pPr lvl="2"/>
            <a:r>
              <a:rPr lang="en-AU" sz="1800" dirty="0" smtClean="0"/>
              <a:t>North Atlantic Treaty Organisation (NATO)</a:t>
            </a:r>
          </a:p>
          <a:p>
            <a:pPr lvl="2"/>
            <a:r>
              <a:rPr lang="en-AU" sz="1800" dirty="0" smtClean="0"/>
              <a:t>African Union</a:t>
            </a:r>
          </a:p>
          <a:p>
            <a:pPr lvl="2"/>
            <a:r>
              <a:rPr lang="en-AU" sz="1800" dirty="0" smtClean="0"/>
              <a:t>North Atlantic Free trade Agreement (NAFTA)</a:t>
            </a:r>
          </a:p>
          <a:p>
            <a:pPr lvl="2"/>
            <a:r>
              <a:rPr lang="en-AU" sz="1800" dirty="0" smtClean="0"/>
              <a:t>Assoc of South-East Asian Nations (ASEAN)</a:t>
            </a:r>
          </a:p>
          <a:p>
            <a:pPr lvl="2"/>
            <a:r>
              <a:rPr lang="en-AU" sz="1800" dirty="0" smtClean="0"/>
              <a:t>Pacific Islands forum</a:t>
            </a:r>
            <a:endParaRPr lang="en-AU" sz="1800" dirty="0"/>
          </a:p>
          <a:p>
            <a:r>
              <a:rPr lang="en-AU" sz="2000" dirty="0" smtClean="0"/>
              <a:t>These each vary in size, effectiveness and level of integration but are contributing to the maintenance of world order.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 smtClean="0"/>
              <a:t>Regional inter-governmental organisations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7772400" cy="3810000"/>
          </a:xfrm>
        </p:spPr>
        <p:txBody>
          <a:bodyPr/>
          <a:lstStyle/>
          <a:p>
            <a:r>
              <a:rPr lang="en-AU" sz="2000" dirty="0" smtClean="0"/>
              <a:t>The EU is the most successful organisation</a:t>
            </a:r>
          </a:p>
          <a:p>
            <a:r>
              <a:rPr lang="en-AU" sz="2000" dirty="0" smtClean="0"/>
              <a:t>Formed in 1992 with just six nations. Currently has 27 members and four candidate members.</a:t>
            </a:r>
          </a:p>
          <a:p>
            <a:r>
              <a:rPr lang="en-AU" sz="2000" dirty="0" smtClean="0"/>
              <a:t>Many former communist nations are now involved or wish to be members.</a:t>
            </a:r>
          </a:p>
          <a:p>
            <a:r>
              <a:rPr lang="en-AU" sz="2000" dirty="0" smtClean="0"/>
              <a:t>Has created wealth and security for Europe with some exceptions (Greece and the Balkans) </a:t>
            </a:r>
          </a:p>
          <a:p>
            <a:r>
              <a:rPr lang="en-AU" sz="2000" dirty="0" smtClean="0"/>
              <a:t>Members must be democratic and uphold human rights.</a:t>
            </a:r>
          </a:p>
          <a:p>
            <a:r>
              <a:rPr lang="en-AU" sz="2000" dirty="0" smtClean="0"/>
              <a:t>Has its own parliament and court which may override the domestic institutions of nations</a:t>
            </a:r>
          </a:p>
          <a:p>
            <a:r>
              <a:rPr lang="en-AU" sz="2000" dirty="0" smtClean="0"/>
              <a:t>Has its own currency: the euro</a:t>
            </a:r>
          </a:p>
          <a:p>
            <a:endParaRPr lang="en-A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 smtClean="0"/>
              <a:t>Regional inter-governmental organisations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NATO was established in 1949as a security organisation to counter the threat from communist countries led by USSR</a:t>
            </a:r>
          </a:p>
          <a:p>
            <a:r>
              <a:rPr lang="en-AU" sz="2000" dirty="0" smtClean="0"/>
              <a:t>Currently has 28 members, many of the most powerful nations on earth</a:t>
            </a:r>
          </a:p>
          <a:p>
            <a:r>
              <a:rPr lang="en-AU" sz="2000" dirty="0" smtClean="0"/>
              <a:t>Members must be democratic and follow the Un charter on the use of force.</a:t>
            </a:r>
          </a:p>
          <a:p>
            <a:r>
              <a:rPr lang="en-AU" sz="2000" dirty="0" smtClean="0"/>
              <a:t>If one member is attacked then other members are obliged to assist them.</a:t>
            </a:r>
          </a:p>
          <a:p>
            <a:endParaRPr lang="en-AU" sz="2000" dirty="0"/>
          </a:p>
          <a:p>
            <a:endParaRPr lang="en-A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NGOs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There are around 25000 NGOs that campaign for humanitarian ideals.</a:t>
            </a:r>
          </a:p>
          <a:p>
            <a:r>
              <a:rPr lang="en-AU" sz="2000" dirty="0" smtClean="0"/>
              <a:t>Prominent examples: Amnesty Int’l, World Vision, Greenpeace, Red Cross/Red Crescent, Human Rights </a:t>
            </a:r>
            <a:r>
              <a:rPr lang="en-AU" sz="2000" dirty="0"/>
              <a:t>W</a:t>
            </a:r>
            <a:r>
              <a:rPr lang="en-AU" sz="2000" dirty="0" smtClean="0"/>
              <a:t>atch</a:t>
            </a:r>
          </a:p>
          <a:p>
            <a:r>
              <a:rPr lang="en-AU" sz="2000" dirty="0" smtClean="0"/>
              <a:t>Often work collaboratively with UN to monitor areas of concern and to administer humanitarian aid</a:t>
            </a:r>
          </a:p>
          <a:p>
            <a:r>
              <a:rPr lang="en-AU" sz="2000" dirty="0" smtClean="0"/>
              <a:t>Red Cross/Red Crescent are protected by the Geneva conventions.</a:t>
            </a:r>
            <a:endParaRPr lang="en-A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Media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Play an increasing role in raising public awareness of humanitarian issues</a:t>
            </a:r>
          </a:p>
          <a:p>
            <a:r>
              <a:rPr lang="en-AU" sz="2000" dirty="0" smtClean="0"/>
              <a:t>Coverage of Boxing Day Tsunami 2004 meant that huge amounts of aid were given quickly by governments and citizens</a:t>
            </a:r>
          </a:p>
          <a:p>
            <a:r>
              <a:rPr lang="en-AU" sz="2000" dirty="0" smtClean="0"/>
              <a:t>Can give a biased coverage that distorts the issue and creates a false public opinion.</a:t>
            </a:r>
          </a:p>
          <a:p>
            <a:r>
              <a:rPr lang="en-AU" sz="2000" dirty="0" smtClean="0"/>
              <a:t>Ownership of media is becoming less diverse and opinion can be controlled.</a:t>
            </a:r>
          </a:p>
          <a:p>
            <a:r>
              <a:rPr lang="en-AU" sz="2000" dirty="0" smtClean="0"/>
              <a:t>New forms of media are helping to give more information to the public </a:t>
            </a:r>
            <a:r>
              <a:rPr lang="en-AU" sz="2000" dirty="0" err="1" smtClean="0"/>
              <a:t>eg</a:t>
            </a:r>
            <a:r>
              <a:rPr lang="en-AU" sz="2000" dirty="0" smtClean="0"/>
              <a:t>: </a:t>
            </a:r>
            <a:r>
              <a:rPr lang="en-AU" sz="2000" dirty="0" err="1" smtClean="0"/>
              <a:t>Wikileaks</a:t>
            </a:r>
            <a:r>
              <a:rPr lang="en-AU" sz="2000" dirty="0" smtClean="0"/>
              <a:t> publishing military secrets</a:t>
            </a:r>
            <a:endParaRPr lang="en-A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Force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1800" dirty="0" smtClean="0"/>
              <a:t>“You can do a lot with diplomacy, but with diplomacy backed up by force you can get a lot more done” 	</a:t>
            </a:r>
            <a:r>
              <a:rPr lang="en-AU" sz="1600" dirty="0" smtClean="0"/>
              <a:t>Kofi Annan</a:t>
            </a:r>
            <a:endParaRPr lang="en-AU" sz="1600" dirty="0"/>
          </a:p>
          <a:p>
            <a:endParaRPr lang="en-AU" sz="1600" dirty="0" smtClean="0"/>
          </a:p>
          <a:p>
            <a:r>
              <a:rPr lang="en-AU" sz="1600" dirty="0" smtClean="0"/>
              <a:t>The UN charter, </a:t>
            </a:r>
            <a:r>
              <a:rPr lang="en-AU" sz="1600" dirty="0" smtClean="0"/>
              <a:t>Article 2(4),</a:t>
            </a:r>
            <a:r>
              <a:rPr lang="en-AU" sz="1600" dirty="0" smtClean="0"/>
              <a:t> prevents the use of force by one State on another except in self-defence.</a:t>
            </a:r>
          </a:p>
          <a:p>
            <a:r>
              <a:rPr lang="en-AU" sz="1600" dirty="0" smtClean="0"/>
              <a:t>This can prevent third-party states intervening in a conflict and preventing human rights abuses -  </a:t>
            </a:r>
            <a:r>
              <a:rPr lang="en-AU" sz="1600" dirty="0" err="1" smtClean="0"/>
              <a:t>eg</a:t>
            </a:r>
            <a:r>
              <a:rPr lang="en-AU" sz="1600" dirty="0" smtClean="0"/>
              <a:t>: Darfur in Sudan 2004</a:t>
            </a:r>
          </a:p>
          <a:p>
            <a:r>
              <a:rPr lang="en-AU" sz="1600" dirty="0" smtClean="0"/>
              <a:t>Self-defence has been legal under international customary law for many years but when can that be applied?</a:t>
            </a:r>
          </a:p>
          <a:p>
            <a:r>
              <a:rPr lang="en-AU" sz="1600" dirty="0" smtClean="0"/>
              <a:t>Consider: 	Whether an armed attack has occurred</a:t>
            </a:r>
          </a:p>
          <a:p>
            <a:pPr>
              <a:buNone/>
            </a:pPr>
            <a:r>
              <a:rPr lang="en-AU" sz="1600" dirty="0" smtClean="0"/>
              <a:t>			The response in proportional to threats</a:t>
            </a:r>
          </a:p>
          <a:p>
            <a:pPr>
              <a:buNone/>
            </a:pPr>
            <a:r>
              <a:rPr lang="en-AU" sz="1600" dirty="0" smtClean="0"/>
              <a:t>			Whether the response id retribution rather than defence</a:t>
            </a:r>
          </a:p>
          <a:p>
            <a:pPr lvl="4">
              <a:buNone/>
            </a:pPr>
            <a:endParaRPr lang="en-A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Force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Pre-emptive strikes</a:t>
            </a:r>
          </a:p>
          <a:p>
            <a:pPr lvl="2"/>
            <a:r>
              <a:rPr lang="en-AU" sz="1600" dirty="0" smtClean="0"/>
              <a:t>These have been used in the past on the grounds of self-defence. The USA invading Iraq 2001on the pretence of weapons of mass destruction.</a:t>
            </a:r>
          </a:p>
          <a:p>
            <a:r>
              <a:rPr lang="en-AU" sz="2000" dirty="0" smtClean="0"/>
              <a:t>Force has been used to restore world order by individual or collective nations – WW2, Yugoslavia, </a:t>
            </a:r>
            <a:r>
              <a:rPr lang="en-AU" sz="2000" dirty="0" err="1" smtClean="0"/>
              <a:t>Rawanda</a:t>
            </a:r>
            <a:endParaRPr lang="en-AU" sz="2000" dirty="0" smtClean="0"/>
          </a:p>
          <a:p>
            <a:endParaRPr lang="en-AU" sz="2000" dirty="0"/>
          </a:p>
          <a:p>
            <a:r>
              <a:rPr lang="en-AU" sz="2000" dirty="0" smtClean="0"/>
              <a:t>UN soldiers may use force in specific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International instruments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World order is achieved through declarations and treaties.</a:t>
            </a:r>
          </a:p>
          <a:p>
            <a:endParaRPr lang="en-AU" sz="2000" dirty="0"/>
          </a:p>
          <a:p>
            <a:r>
              <a:rPr lang="en-AU" sz="2000" dirty="0" smtClean="0"/>
              <a:t>Declaration – </a:t>
            </a:r>
            <a:r>
              <a:rPr lang="en-AU" sz="1800" dirty="0" smtClean="0"/>
              <a:t>A statement that articulates values that are considered to be universally applicable. They are not binding and are not legally enforceable</a:t>
            </a:r>
          </a:p>
          <a:p>
            <a:pPr lvl="1"/>
            <a:r>
              <a:rPr lang="en-US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/>
              </a:rPr>
              <a:t>Declaration on the Prevention and Removal of Disputes and Situations Which May Threaten International Peace and Security and on the Role of the United Nations in this </a:t>
            </a:r>
            <a:r>
              <a:rPr lang="en-US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hlinkClick r:id="rId2"/>
              </a:rPr>
              <a:t>Field</a:t>
            </a:r>
            <a:endParaRPr lang="en-US" sz="1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International instruments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Treaties</a:t>
            </a:r>
            <a:r>
              <a:rPr lang="en-AU" dirty="0" smtClean="0"/>
              <a:t> – </a:t>
            </a:r>
            <a:r>
              <a:rPr lang="en-AU" sz="1800" dirty="0" smtClean="0"/>
              <a:t>written </a:t>
            </a:r>
            <a:r>
              <a:rPr lang="en-AU" sz="1800" dirty="0" smtClean="0"/>
              <a:t>international </a:t>
            </a:r>
            <a:r>
              <a:rPr lang="en-AU" sz="1800" dirty="0" smtClean="0"/>
              <a:t>legal agreements between nations. AKA – conventions, covenants, statutes and protocols. Treaties are binding on those nations that ratify them.</a:t>
            </a:r>
          </a:p>
          <a:p>
            <a:r>
              <a:rPr lang="en-AU" sz="1800" dirty="0" smtClean="0"/>
              <a:t>The rules of treaties come from the Vienna convention on Law of Treaties 1969</a:t>
            </a:r>
          </a:p>
          <a:p>
            <a:pPr lvl="2">
              <a:buNone/>
            </a:pPr>
            <a:r>
              <a:rPr lang="en-US" sz="1800" dirty="0" smtClean="0">
                <a:hlinkClick r:id="rId2"/>
              </a:rPr>
              <a:t>Convention (IV) relative to the Protection of Civilian Persons in Time of War. Geneva, 12 August 1949.</a:t>
            </a:r>
            <a:endParaRPr lang="en-US" sz="1800" dirty="0" smtClean="0"/>
          </a:p>
          <a:p>
            <a:pPr lvl="2">
              <a:buNone/>
            </a:pPr>
            <a:endParaRPr lang="en-AU" sz="1800" dirty="0"/>
          </a:p>
          <a:p>
            <a:r>
              <a:rPr lang="en-AU" sz="1800" dirty="0" smtClean="0"/>
              <a:t>Treaties can be bi-lateral (two-nations) or multi-lateral</a:t>
            </a:r>
          </a:p>
          <a:p>
            <a:r>
              <a:rPr lang="en-AU" sz="1800" dirty="0" smtClean="0"/>
              <a:t>No state can be forced to sign a treaty or to ratify it which can limit the effectiveness of a treaty.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International Customary law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This is based on the practices and behaviours of States over a long period of time and is not written.</a:t>
            </a:r>
          </a:p>
          <a:p>
            <a:r>
              <a:rPr lang="en-AU" sz="2000" dirty="0"/>
              <a:t>P</a:t>
            </a:r>
            <a:r>
              <a:rPr lang="en-AU" sz="2000" dirty="0" smtClean="0"/>
              <a:t>ractices/behaviours are part of this law if there widespread agreement in the Int’l community</a:t>
            </a:r>
          </a:p>
          <a:p>
            <a:r>
              <a:rPr lang="en-AU" sz="2000" dirty="0" smtClean="0"/>
              <a:t>Much of this has now been incorporated into treaty law.</a:t>
            </a:r>
          </a:p>
          <a:p>
            <a:r>
              <a:rPr lang="en-AU" sz="2000" dirty="0" smtClean="0"/>
              <a:t>Int’l customary law is binding on all nations even if they have not ratified various relevant treaties</a:t>
            </a:r>
            <a:endParaRPr lang="en-A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United Nations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Created in the aftermath of WW2 in San Francisco 1945</a:t>
            </a:r>
          </a:p>
          <a:p>
            <a:r>
              <a:rPr lang="en-AU" sz="2000" dirty="0" smtClean="0"/>
              <a:t>Expresses goals for the dignity and rights of all people through its </a:t>
            </a:r>
            <a:r>
              <a:rPr lang="en-AU" sz="2000" dirty="0" smtClean="0">
                <a:hlinkClick r:id="rId2"/>
              </a:rPr>
              <a:t>charter</a:t>
            </a:r>
            <a:r>
              <a:rPr lang="en-AU" sz="2000" dirty="0" smtClean="0"/>
              <a:t> and outlines its functions and jurisdiction</a:t>
            </a:r>
          </a:p>
          <a:p>
            <a:r>
              <a:rPr lang="en-AU" sz="2000" dirty="0" smtClean="0"/>
              <a:t>Chapter 1 of the charter outlines the purposes and principles of the UN.</a:t>
            </a:r>
          </a:p>
          <a:p>
            <a:r>
              <a:rPr lang="en-AU" sz="2000" dirty="0" smtClean="0"/>
              <a:t>List a summary of 5 of the key principles from Chapter 1.</a:t>
            </a:r>
          </a:p>
          <a:p>
            <a:r>
              <a:rPr lang="en-AU" sz="2000" dirty="0" smtClean="0"/>
              <a:t>The charter can only be changed by a 2/3 </a:t>
            </a:r>
            <a:r>
              <a:rPr lang="en-AU" sz="2000" dirty="0" err="1" smtClean="0"/>
              <a:t>vot</a:t>
            </a:r>
            <a:r>
              <a:rPr lang="en-AU" sz="2000" dirty="0" smtClean="0"/>
              <a:t> </a:t>
            </a:r>
            <a:r>
              <a:rPr lang="en-AU" sz="2000" dirty="0" err="1" smtClean="0"/>
              <a:t>ein</a:t>
            </a:r>
            <a:r>
              <a:rPr lang="en-AU" sz="2000" dirty="0" smtClean="0"/>
              <a:t> the general assembly and agreement by the 5 permanent security council members.</a:t>
            </a:r>
            <a:endParaRPr lang="en-A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United Nations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There are currently 192 member states of the UN</a:t>
            </a:r>
          </a:p>
          <a:p>
            <a:r>
              <a:rPr lang="en-AU" sz="2000" dirty="0" smtClean="0"/>
              <a:t>Nations only need to be ‘peace-loving’ and accept the charter to become members.</a:t>
            </a:r>
          </a:p>
          <a:p>
            <a:r>
              <a:rPr lang="en-AU" sz="2000" dirty="0" smtClean="0"/>
              <a:t>Main headquarters are in New York. Other major offices in Vienna, Geneva and the Hague</a:t>
            </a:r>
          </a:p>
          <a:p>
            <a:r>
              <a:rPr lang="en-AU" sz="2000" dirty="0" smtClean="0"/>
              <a:t>Six main organs – General Assembly, Secretariat, Security Council, Economic and Social Council, International Court of Justice(ICJ) and Trusteeship Council (disbanded)</a:t>
            </a:r>
            <a:endParaRPr lang="en-A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United Nations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Involved in day-to-day operations to ensure world order</a:t>
            </a:r>
          </a:p>
          <a:p>
            <a:r>
              <a:rPr lang="en-AU" sz="2000" dirty="0" smtClean="0"/>
              <a:t>Works in cooperation with many NGOs </a:t>
            </a:r>
            <a:r>
              <a:rPr lang="en-AU" sz="2000" dirty="0" err="1" smtClean="0"/>
              <a:t>eg</a:t>
            </a:r>
            <a:r>
              <a:rPr lang="en-AU" sz="2000" dirty="0" smtClean="0"/>
              <a:t> Red Cross/Crescent and Amnesty</a:t>
            </a:r>
          </a:p>
          <a:p>
            <a:r>
              <a:rPr lang="en-AU" sz="2000" dirty="0" smtClean="0"/>
              <a:t>Works with regional bodies such as EU and NATO</a:t>
            </a:r>
          </a:p>
          <a:p>
            <a:r>
              <a:rPr lang="en-AU" sz="2000" dirty="0" smtClean="0"/>
              <a:t>Keeps a register of all treaties signed between nations.</a:t>
            </a:r>
            <a:endParaRPr lang="en-A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inning globe design template">
  <a:themeElements>
    <a:clrScheme name="Office Theme 11">
      <a:dk1>
        <a:srgbClr val="CC9900"/>
      </a:dk1>
      <a:lt1>
        <a:srgbClr val="D3E0B4"/>
      </a:lt1>
      <a:dk2>
        <a:srgbClr val="F2C686"/>
      </a:dk2>
      <a:lt2>
        <a:srgbClr val="336699"/>
      </a:lt2>
      <a:accent1>
        <a:srgbClr val="EBD29F"/>
      </a:accent1>
      <a:accent2>
        <a:srgbClr val="468A4B"/>
      </a:accent2>
      <a:accent3>
        <a:srgbClr val="E6EDD6"/>
      </a:accent3>
      <a:accent4>
        <a:srgbClr val="AE8200"/>
      </a:accent4>
      <a:accent5>
        <a:srgbClr val="F3E5CD"/>
      </a:accent5>
      <a:accent6>
        <a:srgbClr val="3F7D43"/>
      </a:accent6>
      <a:hlink>
        <a:srgbClr val="993300"/>
      </a:hlink>
      <a:folHlink>
        <a:srgbClr val="FFF8E7"/>
      </a:folHlink>
    </a:clrScheme>
    <a:fontScheme name="Office T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8A00"/>
        </a:accent6>
        <a:hlink>
          <a:srgbClr val="3333CC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CC6600"/>
        </a:dk1>
        <a:lt1>
          <a:srgbClr val="FEF7DC"/>
        </a:lt1>
        <a:dk2>
          <a:srgbClr val="DFD293"/>
        </a:dk2>
        <a:lt2>
          <a:srgbClr val="5C1F00"/>
        </a:lt2>
        <a:accent1>
          <a:srgbClr val="DAAE74"/>
        </a:accent1>
        <a:accent2>
          <a:srgbClr val="BE7960"/>
        </a:accent2>
        <a:accent3>
          <a:srgbClr val="FEFAEB"/>
        </a:accent3>
        <a:accent4>
          <a:srgbClr val="AE5600"/>
        </a:accent4>
        <a:accent5>
          <a:srgbClr val="EAD3BC"/>
        </a:accent5>
        <a:accent6>
          <a:srgbClr val="AC6D56"/>
        </a:accent6>
        <a:hlink>
          <a:srgbClr val="FEEB9A"/>
        </a:hlink>
        <a:folHlink>
          <a:srgbClr val="9673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B7A867"/>
        </a:dk1>
        <a:lt1>
          <a:srgbClr val="A7AB9F"/>
        </a:lt1>
        <a:dk2>
          <a:srgbClr val="D1D1CB"/>
        </a:dk2>
        <a:lt2>
          <a:srgbClr val="777777"/>
        </a:lt2>
        <a:accent1>
          <a:srgbClr val="6E6E62"/>
        </a:accent1>
        <a:accent2>
          <a:srgbClr val="809EA8"/>
        </a:accent2>
        <a:accent3>
          <a:srgbClr val="D0D2CD"/>
        </a:accent3>
        <a:accent4>
          <a:srgbClr val="9C8F57"/>
        </a:accent4>
        <a:accent5>
          <a:srgbClr val="BABAB7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3300"/>
        </a:dk1>
        <a:lt1>
          <a:srgbClr val="EED4B2"/>
        </a:lt1>
        <a:dk2>
          <a:srgbClr val="DFC08D"/>
        </a:dk2>
        <a:lt2>
          <a:srgbClr val="2D2015"/>
        </a:lt2>
        <a:accent1>
          <a:srgbClr val="B9AE9D"/>
        </a:accent1>
        <a:accent2>
          <a:srgbClr val="8F5F2F"/>
        </a:accent2>
        <a:accent3>
          <a:srgbClr val="F5E6D5"/>
        </a:accent3>
        <a:accent4>
          <a:srgbClr val="562A00"/>
        </a:accent4>
        <a:accent5>
          <a:srgbClr val="D9D3CC"/>
        </a:accent5>
        <a:accent6>
          <a:srgbClr val="81552A"/>
        </a:accent6>
        <a:hlink>
          <a:srgbClr val="FED76A"/>
        </a:hlink>
        <a:folHlink>
          <a:srgbClr val="5C6E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DBBD7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EADBBC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FFB469"/>
        </a:dk1>
        <a:lt1>
          <a:srgbClr val="FFD899"/>
        </a:lt1>
        <a:dk2>
          <a:srgbClr val="FDD1A1"/>
        </a:dk2>
        <a:lt2>
          <a:srgbClr val="003366"/>
        </a:lt2>
        <a:accent1>
          <a:srgbClr val="FFEECD"/>
        </a:accent1>
        <a:accent2>
          <a:srgbClr val="CC9900"/>
        </a:accent2>
        <a:accent3>
          <a:srgbClr val="FFE9CA"/>
        </a:accent3>
        <a:accent4>
          <a:srgbClr val="DA9959"/>
        </a:accent4>
        <a:accent5>
          <a:srgbClr val="FFF5E3"/>
        </a:accent5>
        <a:accent6>
          <a:srgbClr val="B98A00"/>
        </a:accent6>
        <a:hlink>
          <a:srgbClr val="CC6600"/>
        </a:hlink>
        <a:folHlink>
          <a:srgbClr val="C832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D9"/>
        </a:lt1>
        <a:dk2>
          <a:srgbClr val="FFCB37"/>
        </a:dk2>
        <a:lt2>
          <a:srgbClr val="777777"/>
        </a:lt2>
        <a:accent1>
          <a:srgbClr val="FFFFF7"/>
        </a:accent1>
        <a:accent2>
          <a:srgbClr val="FFCC00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E7B900"/>
        </a:accent6>
        <a:hlink>
          <a:srgbClr val="9966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0">
        <a:dk1>
          <a:srgbClr val="CC9900"/>
        </a:dk1>
        <a:lt1>
          <a:srgbClr val="FFCC66"/>
        </a:lt1>
        <a:dk2>
          <a:srgbClr val="FFCC00"/>
        </a:dk2>
        <a:lt2>
          <a:srgbClr val="005A58"/>
        </a:lt2>
        <a:accent1>
          <a:srgbClr val="ECD394"/>
        </a:accent1>
        <a:accent2>
          <a:srgbClr val="CBA669"/>
        </a:accent2>
        <a:accent3>
          <a:srgbClr val="FFE2B8"/>
        </a:accent3>
        <a:accent4>
          <a:srgbClr val="AE8200"/>
        </a:accent4>
        <a:accent5>
          <a:srgbClr val="F4E6C8"/>
        </a:accent5>
        <a:accent6>
          <a:srgbClr val="B8965E"/>
        </a:accent6>
        <a:hlink>
          <a:srgbClr val="FF99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1">
        <a:dk1>
          <a:srgbClr val="CC9900"/>
        </a:dk1>
        <a:lt1>
          <a:srgbClr val="D3E0B4"/>
        </a:lt1>
        <a:dk2>
          <a:srgbClr val="F2C686"/>
        </a:dk2>
        <a:lt2>
          <a:srgbClr val="336699"/>
        </a:lt2>
        <a:accent1>
          <a:srgbClr val="EBD29F"/>
        </a:accent1>
        <a:accent2>
          <a:srgbClr val="468A4B"/>
        </a:accent2>
        <a:accent3>
          <a:srgbClr val="E6EDD6"/>
        </a:accent3>
        <a:accent4>
          <a:srgbClr val="AE8200"/>
        </a:accent4>
        <a:accent5>
          <a:srgbClr val="F3E5CD"/>
        </a:accent5>
        <a:accent6>
          <a:srgbClr val="3F7D43"/>
        </a:accent6>
        <a:hlink>
          <a:srgbClr val="993300"/>
        </a:hlink>
        <a:folHlink>
          <a:srgbClr val="FFF8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Spinning globe design template</Template>
  <TotalTime>581</TotalTime>
  <Words>862</Words>
  <Application>Microsoft Office PowerPoint</Application>
  <PresentationFormat>On-screen Show (4:3)</PresentationFormat>
  <Paragraphs>89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Arial Black</vt:lpstr>
      <vt:lpstr>Spinning globe design template</vt:lpstr>
      <vt:lpstr>Legal Issues and Remedies</vt:lpstr>
      <vt:lpstr>Force</vt:lpstr>
      <vt:lpstr>Force</vt:lpstr>
      <vt:lpstr>International instruments</vt:lpstr>
      <vt:lpstr>International instruments</vt:lpstr>
      <vt:lpstr>International Customary law</vt:lpstr>
      <vt:lpstr>United Nations</vt:lpstr>
      <vt:lpstr>United Nations</vt:lpstr>
      <vt:lpstr>United Nations</vt:lpstr>
      <vt:lpstr>Regional inter-governmental organisations</vt:lpstr>
      <vt:lpstr>Regional inter-governmental organisations</vt:lpstr>
      <vt:lpstr>Regional inter-governmental organisations</vt:lpstr>
      <vt:lpstr>NGOs</vt:lpstr>
      <vt:lpstr>Media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Legal Issues and Remedies</dc:title>
  <dc:subject/>
  <dc:creator>michael.bee</dc:creator>
  <cp:keywords/>
  <dc:description/>
  <cp:lastModifiedBy>michael.bee</cp:lastModifiedBy>
  <cp:revision>4</cp:revision>
  <cp:lastPrinted>1601-01-01T00:00:00Z</cp:lastPrinted>
  <dcterms:created xsi:type="dcterms:W3CDTF">2010-07-26T12:18:26Z</dcterms:created>
  <dcterms:modified xsi:type="dcterms:W3CDTF">2010-07-26T21:59:41Z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TC010721351033</vt:lpwstr>
  </property>
</Properties>
</file>