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7" autoAdjust="0"/>
  </p:normalViewPr>
  <p:slideViewPr>
    <p:cSldViewPr>
      <p:cViewPr varScale="1">
        <p:scale>
          <a:sx n="45" d="100"/>
          <a:sy n="45" d="100"/>
        </p:scale>
        <p:origin x="-12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E4BB46-F0C0-4D99-B7DD-D01491644E21}" type="datetimeFigureOut">
              <a:rPr lang="en-US" smtClean="0"/>
              <a:pPr/>
              <a:t>3/16/2010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C6D376-CB2A-427A-88C5-1BE0818FB482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AF6F1-CAA1-4536-861D-F513F40BD8B0}" type="datetimeFigureOut">
              <a:rPr lang="en-US" smtClean="0"/>
              <a:pPr/>
              <a:t>3/16/2010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E9D-D77A-427D-AB5A-553C93945CD2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AF6F1-CAA1-4536-861D-F513F40BD8B0}" type="datetimeFigureOut">
              <a:rPr lang="en-US" smtClean="0"/>
              <a:pPr/>
              <a:t>3/16/2010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E9D-D77A-427D-AB5A-553C93945CD2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AF6F1-CAA1-4536-861D-F513F40BD8B0}" type="datetimeFigureOut">
              <a:rPr lang="en-US" smtClean="0"/>
              <a:pPr/>
              <a:t>3/16/2010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E9D-D77A-427D-AB5A-553C93945CD2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AF6F1-CAA1-4536-861D-F513F40BD8B0}" type="datetimeFigureOut">
              <a:rPr lang="en-US" smtClean="0"/>
              <a:pPr/>
              <a:t>3/16/2010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E9D-D77A-427D-AB5A-553C93945CD2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AF6F1-CAA1-4536-861D-F513F40BD8B0}" type="datetimeFigureOut">
              <a:rPr lang="en-US" smtClean="0"/>
              <a:pPr/>
              <a:t>3/16/2010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E9D-D77A-427D-AB5A-553C93945CD2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AF6F1-CAA1-4536-861D-F513F40BD8B0}" type="datetimeFigureOut">
              <a:rPr lang="en-US" smtClean="0"/>
              <a:pPr/>
              <a:t>3/16/2010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E9D-D77A-427D-AB5A-553C93945CD2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AF6F1-CAA1-4536-861D-F513F40BD8B0}" type="datetimeFigureOut">
              <a:rPr lang="en-US" smtClean="0"/>
              <a:pPr/>
              <a:t>3/16/2010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E9D-D77A-427D-AB5A-553C93945CD2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AF6F1-CAA1-4536-861D-F513F40BD8B0}" type="datetimeFigureOut">
              <a:rPr lang="en-US" smtClean="0"/>
              <a:pPr/>
              <a:t>3/16/2010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E9D-D77A-427D-AB5A-553C93945CD2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AF6F1-CAA1-4536-861D-F513F40BD8B0}" type="datetimeFigureOut">
              <a:rPr lang="en-US" smtClean="0"/>
              <a:pPr/>
              <a:t>3/16/2010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E9D-D77A-427D-AB5A-553C93945CD2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AF6F1-CAA1-4536-861D-F513F40BD8B0}" type="datetimeFigureOut">
              <a:rPr lang="en-US" smtClean="0"/>
              <a:pPr/>
              <a:t>3/16/2010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E9D-D77A-427D-AB5A-553C93945CD2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AF6F1-CAA1-4536-861D-F513F40BD8B0}" type="datetimeFigureOut">
              <a:rPr lang="en-US" smtClean="0"/>
              <a:pPr/>
              <a:t>3/16/2010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34E9D-D77A-427D-AB5A-553C93945CD2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AF6F1-CAA1-4536-861D-F513F40BD8B0}" type="datetimeFigureOut">
              <a:rPr lang="en-US" smtClean="0"/>
              <a:pPr/>
              <a:t>3/16/2010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34E9D-D77A-427D-AB5A-553C93945CD2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wlink.nsw.gov.au/lrc.nsf/pages/R79REC" TargetMode="External"/><Relationship Id="rId2" Type="http://schemas.openxmlformats.org/officeDocument/2006/relationships/hyperlink" Target="http://www.parliament.nsw.gov.au/prod/parlment/publications.ns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theheraldson.com.au/" TargetMode="External"/><Relationship Id="rId4" Type="http://schemas.openxmlformats.org/officeDocument/2006/relationships/hyperlink" Target="http://law.anu.edu.au/nissl/Timmins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Sentencing Guidelines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Talina Stuckey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contributions…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Consistency and fairness that results in justice.</a:t>
            </a:r>
          </a:p>
          <a:p>
            <a:r>
              <a:rPr lang="en-US" dirty="0" smtClean="0"/>
              <a:t>Direction for judges</a:t>
            </a:r>
          </a:p>
          <a:p>
            <a:r>
              <a:rPr lang="en-US" dirty="0" smtClean="0"/>
              <a:t>System continually evolving</a:t>
            </a:r>
          </a:p>
          <a:p>
            <a:r>
              <a:rPr lang="en-US" dirty="0" smtClean="0"/>
              <a:t>Sentencing guidelines work outside the realm of political demands and pressures.</a:t>
            </a:r>
          </a:p>
          <a:p>
            <a:r>
              <a:rPr lang="en-US" dirty="0" smtClean="0"/>
              <a:t>Sentence passed on precedent resulting in fewer appeals.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Aspects…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not take into account all situations and possibilities.</a:t>
            </a:r>
          </a:p>
          <a:p>
            <a:r>
              <a:rPr lang="en-US" dirty="0" smtClean="0"/>
              <a:t>May be too broad resulting in limited direction for Judges.</a:t>
            </a:r>
          </a:p>
          <a:p>
            <a:r>
              <a:rPr lang="en-US" dirty="0" smtClean="0"/>
              <a:t>May be too narrow and only impact on a small amount of people/cases. </a:t>
            </a:r>
          </a:p>
          <a:p>
            <a:r>
              <a:rPr lang="en-US" dirty="0" smtClean="0"/>
              <a:t>Provide extra work for the judiciary which wastes time and resources.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Provides equality</a:t>
            </a:r>
          </a:p>
          <a:p>
            <a:r>
              <a:rPr lang="en-US" dirty="0" smtClean="0"/>
              <a:t>Protects human rights as guidelines are created through statutes.</a:t>
            </a:r>
          </a:p>
          <a:p>
            <a:r>
              <a:rPr lang="en-US" dirty="0" smtClean="0"/>
              <a:t>Sentencing guidelines allow for consistency and fairness.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Society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Guidelines reflect societies values and attitudes.</a:t>
            </a:r>
          </a:p>
          <a:p>
            <a:r>
              <a:rPr lang="en-US" dirty="0" smtClean="0"/>
              <a:t>Sentences enforced by the judiciary creating an efficient use of resources.</a:t>
            </a:r>
          </a:p>
          <a:p>
            <a:r>
              <a:rPr lang="en-US" dirty="0" smtClean="0"/>
              <a:t>Opportunities for review and appeal, ensuring justice through accountability.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Sentencing guidelines are an intrinsic part of the Australian legal system and help to create an effective and efficient system for society, maximizing the outcome of justice. 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Honor Figgis, October  1998, “Mandatory and Guideline Sentencing: Recent Development”, </a:t>
            </a:r>
            <a:r>
              <a:rPr lang="en-US" u="sng" dirty="0">
                <a:hlinkClick r:id="rId2"/>
              </a:rPr>
              <a:t>http://www.parliament.nsw.gov.au/prod/parlment/publications.nsf</a:t>
            </a:r>
            <a:r>
              <a:rPr lang="en-US" dirty="0"/>
              <a:t>, visited </a:t>
            </a:r>
            <a:r>
              <a:rPr lang="en-US" dirty="0" smtClean="0"/>
              <a:t>12/03/10</a:t>
            </a:r>
            <a:endParaRPr lang="en-AU" dirty="0"/>
          </a:p>
          <a:p>
            <a:pPr lvl="0"/>
            <a:r>
              <a:rPr lang="en-US" dirty="0"/>
              <a:t>Lawlink, 2001, “Law Reform Commission”, </a:t>
            </a:r>
            <a:r>
              <a:rPr lang="en-US" u="sng" dirty="0">
                <a:hlinkClick r:id="rId3"/>
              </a:rPr>
              <a:t>http://www.lawlink.nsw.gov.au/lrc.nsf/pages/R79REC</a:t>
            </a:r>
            <a:r>
              <a:rPr lang="en-US" dirty="0"/>
              <a:t>, visited </a:t>
            </a:r>
            <a:r>
              <a:rPr lang="en-US" dirty="0" smtClean="0"/>
              <a:t>12/03/10</a:t>
            </a:r>
            <a:endParaRPr lang="en-AU" dirty="0"/>
          </a:p>
          <a:p>
            <a:pPr lvl="0"/>
            <a:r>
              <a:rPr lang="en-US" dirty="0"/>
              <a:t>Perri Timmins, February 2006, “Sentencing”,  </a:t>
            </a:r>
            <a:r>
              <a:rPr lang="en-US" u="sng" dirty="0">
                <a:hlinkClick r:id="rId4"/>
              </a:rPr>
              <a:t>http://law.anu.edu.au/nissl/Timmins.pdf</a:t>
            </a:r>
            <a:r>
              <a:rPr lang="en-US" dirty="0"/>
              <a:t>, visited 12/3/10</a:t>
            </a:r>
            <a:endParaRPr lang="en-AU" dirty="0"/>
          </a:p>
          <a:p>
            <a:pPr lvl="0"/>
            <a:r>
              <a:rPr lang="en-AU" dirty="0"/>
              <a:t>Geoff Wilkinson, February 2010, “Mother gets son, 5, too drunk to walk and talk”, </a:t>
            </a:r>
            <a:r>
              <a:rPr lang="en-AU" u="sng" dirty="0">
                <a:hlinkClick r:id="rId5"/>
              </a:rPr>
              <a:t>www.TheHeraldSon.com.au</a:t>
            </a:r>
            <a:r>
              <a:rPr lang="en-AU" dirty="0"/>
              <a:t>, visited 12/03/10.  </a:t>
            </a:r>
            <a:endParaRPr lang="en-AU" dirty="0" smtClean="0"/>
          </a:p>
          <a:p>
            <a:pPr lvl="0"/>
            <a:r>
              <a:rPr lang="en-US" dirty="0" smtClean="0"/>
              <a:t>M.Bee, 2010, “The Sentencing Process”, viewed 12/03/10</a:t>
            </a:r>
            <a:endParaRPr lang="en-AU" dirty="0"/>
          </a:p>
          <a:p>
            <a:pPr>
              <a:buNone/>
            </a:pPr>
            <a:r>
              <a:rPr lang="en-AU" dirty="0"/>
              <a:t> 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Sentencing Guidelines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Definition: </a:t>
            </a:r>
          </a:p>
          <a:p>
            <a:r>
              <a:rPr lang="en-US" dirty="0"/>
              <a:t>Sentencing guidelines are incorporated into the sentencing process in an attempt to achieve a fair, transparent and predictable system. Sentencing guidelines refers to a range of processes that regulate the behaviour of disciplinary figures in an attempt to promote equality and fairness for all parties involved. </a:t>
            </a:r>
            <a:r>
              <a:rPr lang="en-US" dirty="0" smtClean="0"/>
              <a:t>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Who’s affected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Judges</a:t>
            </a:r>
          </a:p>
          <a:p>
            <a:r>
              <a:rPr lang="en-US" dirty="0" smtClean="0"/>
              <a:t>Perpetrator</a:t>
            </a:r>
          </a:p>
          <a:p>
            <a:r>
              <a:rPr lang="en-US" dirty="0" smtClean="0"/>
              <a:t>Victims/Family</a:t>
            </a:r>
          </a:p>
          <a:p>
            <a:r>
              <a:rPr lang="en-US" dirty="0" smtClean="0"/>
              <a:t>Society</a:t>
            </a:r>
          </a:p>
          <a:p>
            <a:r>
              <a:rPr lang="en-US" dirty="0" smtClean="0"/>
              <a:t>Legal Personnel  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Sentencing Guideline Effects…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Judicial discretion</a:t>
            </a:r>
          </a:p>
          <a:p>
            <a:r>
              <a:rPr lang="en-US" dirty="0" smtClean="0"/>
              <a:t>Minimum and maximum sentences</a:t>
            </a:r>
          </a:p>
          <a:p>
            <a:r>
              <a:rPr lang="en-US" dirty="0" smtClean="0"/>
              <a:t>Precedent</a:t>
            </a:r>
          </a:p>
          <a:p>
            <a:r>
              <a:rPr lang="en-US" dirty="0" smtClean="0"/>
              <a:t>Legislation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Historically…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NSW </a:t>
            </a:r>
            <a:r>
              <a:rPr lang="en-US" dirty="0"/>
              <a:t>historically has avoided putting numerous constraints on the judiciary in order to protect its independence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1996 mandatory </a:t>
            </a:r>
            <a:r>
              <a:rPr lang="en-US" dirty="0" smtClean="0"/>
              <a:t>sentencing was </a:t>
            </a:r>
            <a:r>
              <a:rPr lang="en-US" dirty="0" smtClean="0"/>
              <a:t>re-introduced for offences that posed excessive risk to society.</a:t>
            </a:r>
          </a:p>
          <a:p>
            <a:r>
              <a:rPr lang="en-US" dirty="0" smtClean="0"/>
              <a:t>This is outlined in the </a:t>
            </a:r>
            <a:r>
              <a:rPr lang="en-US" i="1" dirty="0"/>
              <a:t>Crimes Amendment (Mandatory Life Sentences) Act 1996 (NSW)</a:t>
            </a:r>
            <a:r>
              <a:rPr lang="en-US" dirty="0"/>
              <a:t> </a:t>
            </a:r>
            <a:r>
              <a:rPr lang="en-US" dirty="0" smtClean="0"/>
              <a:t>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egislation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The</a:t>
            </a:r>
            <a:r>
              <a:rPr lang="en-US" dirty="0" smtClean="0"/>
              <a:t> </a:t>
            </a:r>
            <a:r>
              <a:rPr lang="en-US" i="1" dirty="0"/>
              <a:t>Crimes (sentencing procedure) Act 1999 </a:t>
            </a:r>
            <a:r>
              <a:rPr lang="en-US" i="1" dirty="0" smtClean="0"/>
              <a:t>NSW</a:t>
            </a:r>
          </a:p>
          <a:p>
            <a:pPr>
              <a:buNone/>
            </a:pPr>
            <a:r>
              <a:rPr lang="en-US" dirty="0"/>
              <a:t>strongly </a:t>
            </a:r>
            <a:r>
              <a:rPr lang="en-US" dirty="0" smtClean="0"/>
              <a:t>regulates </a:t>
            </a:r>
            <a:r>
              <a:rPr lang="en-US" dirty="0"/>
              <a:t>the sentences </a:t>
            </a:r>
            <a:r>
              <a:rPr lang="en-US" dirty="0" smtClean="0"/>
              <a:t>imposed on offenders.</a:t>
            </a:r>
          </a:p>
          <a:p>
            <a:r>
              <a:rPr lang="en-US" i="1" dirty="0" smtClean="0"/>
              <a:t>Crimes (Administration of Sentences) Act 1999 NSW</a:t>
            </a:r>
          </a:p>
          <a:p>
            <a:r>
              <a:rPr lang="en-US" i="1" dirty="0" smtClean="0"/>
              <a:t>Crimes Legislation Amendment (sentencing) Act 1999 NSW</a:t>
            </a:r>
          </a:p>
          <a:p>
            <a:endParaRPr lang="en-A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Continued…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 smtClean="0"/>
              <a:t>Criminal Procedures Amendment Act 1986</a:t>
            </a:r>
          </a:p>
          <a:p>
            <a:pPr>
              <a:buNone/>
            </a:pPr>
            <a:r>
              <a:rPr lang="en-US" dirty="0" smtClean="0"/>
              <a:t>This allows a guideline sentence for certain criminal offences to be determined and all similar crimes must receive similar </a:t>
            </a:r>
            <a:r>
              <a:rPr lang="en-US" dirty="0"/>
              <a:t>s</a:t>
            </a:r>
            <a:r>
              <a:rPr lang="en-US" dirty="0" smtClean="0"/>
              <a:t>entences.</a:t>
            </a:r>
          </a:p>
          <a:p>
            <a:pPr>
              <a:buNone/>
            </a:pPr>
            <a:endParaRPr lang="en-US" dirty="0" smtClean="0"/>
          </a:p>
          <a:p>
            <a:r>
              <a:rPr lang="en-US" i="1" dirty="0" smtClean="0"/>
              <a:t>Crimes Amendment (Mandatory Life Sentence) Act 1996 NSW</a:t>
            </a:r>
          </a:p>
          <a:p>
            <a:pPr>
              <a:buNone/>
            </a:pPr>
            <a:r>
              <a:rPr lang="en-US" i="1" dirty="0" smtClean="0"/>
              <a:t>A</a:t>
            </a:r>
            <a:r>
              <a:rPr lang="en-US" dirty="0" smtClean="0"/>
              <a:t> judge must impose a life sentence of certain offenders if a criteria is met. </a:t>
            </a:r>
            <a:endParaRPr lang="en-A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Continued..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The Sentencing Act 1989 NSW</a:t>
            </a:r>
          </a:p>
          <a:p>
            <a:pPr>
              <a:buNone/>
            </a:pPr>
            <a:r>
              <a:rPr lang="en-US" dirty="0" smtClean="0"/>
              <a:t>Repealed in 2000</a:t>
            </a:r>
          </a:p>
          <a:p>
            <a:r>
              <a:rPr lang="en-US" dirty="0" smtClean="0"/>
              <a:t>Main piece of legislation that governs sentencing.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Media Article/ Case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Kylie Eastwood (offender)</a:t>
            </a:r>
          </a:p>
          <a:p>
            <a:r>
              <a:rPr lang="en-US" dirty="0" smtClean="0"/>
              <a:t>Published </a:t>
            </a:r>
            <a:r>
              <a:rPr lang="en-US" dirty="0"/>
              <a:t>by the Herald Sun Feb 3</a:t>
            </a:r>
            <a:r>
              <a:rPr lang="en-US" baseline="30000" dirty="0"/>
              <a:t>rd</a:t>
            </a:r>
            <a:r>
              <a:rPr lang="en-US" dirty="0"/>
              <a:t> </a:t>
            </a:r>
            <a:r>
              <a:rPr lang="en-US" dirty="0" smtClean="0"/>
              <a:t>2010</a:t>
            </a:r>
          </a:p>
          <a:p>
            <a:r>
              <a:rPr lang="en-US" dirty="0" smtClean="0"/>
              <a:t>Provided her five year old son with 4-5 shots of home-made alcohol. Admitted to hospital.</a:t>
            </a:r>
          </a:p>
          <a:p>
            <a:r>
              <a:rPr lang="en-US" dirty="0" smtClean="0"/>
              <a:t>Received 5 month suspended jail sentence</a:t>
            </a:r>
          </a:p>
          <a:p>
            <a:r>
              <a:rPr lang="en-US" dirty="0" smtClean="0"/>
              <a:t>Society believes sentence is too lenient and the son faces unnecessary risk under her care.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552</Words>
  <Application>Microsoft Office PowerPoint</Application>
  <PresentationFormat>On-screen Show (4:3)</PresentationFormat>
  <Paragraphs>70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Sentencing Guidelines</vt:lpstr>
      <vt:lpstr>Sentencing Guidelines</vt:lpstr>
      <vt:lpstr>Who’s affected</vt:lpstr>
      <vt:lpstr>Sentencing Guideline Effects…</vt:lpstr>
      <vt:lpstr>Historically…</vt:lpstr>
      <vt:lpstr>Legislation</vt:lpstr>
      <vt:lpstr>Continued…</vt:lpstr>
      <vt:lpstr>Continued..</vt:lpstr>
      <vt:lpstr>Media Article/ Case</vt:lpstr>
      <vt:lpstr>Positive contributions…</vt:lpstr>
      <vt:lpstr>Negative Aspects…</vt:lpstr>
      <vt:lpstr>Individual </vt:lpstr>
      <vt:lpstr>Society </vt:lpstr>
      <vt:lpstr>Conclusion </vt:lpstr>
      <vt:lpstr>Bibliography </vt:lpstr>
    </vt:vector>
  </TitlesOfParts>
  <Company>smc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Sentencing Guidelines</dc:title>
  <dc:creator>talina.stuckey</dc:creator>
  <cp:lastModifiedBy>talina.stuckey</cp:lastModifiedBy>
  <cp:revision>18</cp:revision>
  <dcterms:created xsi:type="dcterms:W3CDTF">2010-03-15T06:59:51Z</dcterms:created>
  <dcterms:modified xsi:type="dcterms:W3CDTF">2010-03-15T21:43:45Z</dcterms:modified>
</cp:coreProperties>
</file>