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7" autoAdjust="0"/>
  </p:normalViewPr>
  <p:slideViewPr>
    <p:cSldViewPr>
      <p:cViewPr>
        <p:scale>
          <a:sx n="50" d="100"/>
          <a:sy n="50" d="100"/>
        </p:scale>
        <p:origin x="-108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9026263A-C525-4DF1-AA5A-3A069573A341}" type="datetimeFigureOut">
              <a:rPr lang="en-US" smtClean="0"/>
              <a:pPr/>
              <a:t>3/15/2010</a:t>
            </a:fld>
            <a:endParaRPr lang="en-AU"/>
          </a:p>
        </p:txBody>
      </p:sp>
      <p:sp>
        <p:nvSpPr>
          <p:cNvPr id="16" name="Slide Number Placeholder 15"/>
          <p:cNvSpPr>
            <a:spLocks noGrp="1"/>
          </p:cNvSpPr>
          <p:nvPr>
            <p:ph type="sldNum" sz="quarter" idx="11"/>
          </p:nvPr>
        </p:nvSpPr>
        <p:spPr/>
        <p:txBody>
          <a:bodyPr/>
          <a:lstStyle/>
          <a:p>
            <a:fld id="{28BA1281-CA65-4A83-9B24-2220C3D0462B}" type="slidenum">
              <a:rPr lang="en-AU" smtClean="0"/>
              <a:pPr/>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26263A-C525-4DF1-AA5A-3A069573A341}"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8BA1281-CA65-4A83-9B24-2220C3D0462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26263A-C525-4DF1-AA5A-3A069573A341}"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8BA1281-CA65-4A83-9B24-2220C3D0462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9026263A-C525-4DF1-AA5A-3A069573A341}" type="datetimeFigureOut">
              <a:rPr lang="en-US" smtClean="0"/>
              <a:pPr/>
              <a:t>3/15/2010</a:t>
            </a:fld>
            <a:endParaRPr lang="en-AU"/>
          </a:p>
        </p:txBody>
      </p:sp>
      <p:sp>
        <p:nvSpPr>
          <p:cNvPr id="15" name="Slide Number Placeholder 14"/>
          <p:cNvSpPr>
            <a:spLocks noGrp="1"/>
          </p:cNvSpPr>
          <p:nvPr>
            <p:ph type="sldNum" sz="quarter" idx="15"/>
          </p:nvPr>
        </p:nvSpPr>
        <p:spPr/>
        <p:txBody>
          <a:bodyPr/>
          <a:lstStyle>
            <a:lvl1pPr algn="ctr">
              <a:defRPr/>
            </a:lvl1pPr>
          </a:lstStyle>
          <a:p>
            <a:fld id="{28BA1281-CA65-4A83-9B24-2220C3D0462B}" type="slidenum">
              <a:rPr lang="en-AU" smtClean="0"/>
              <a:pPr/>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026263A-C525-4DF1-AA5A-3A069573A341}" type="datetimeFigureOut">
              <a:rPr lang="en-US" smtClean="0"/>
              <a:pPr/>
              <a:t>3/15/2010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8BA1281-CA65-4A83-9B24-2220C3D0462B}" type="slidenum">
              <a:rPr lang="en-AU" smtClean="0"/>
              <a:pPr/>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026263A-C525-4DF1-AA5A-3A069573A341}" type="datetimeFigureOut">
              <a:rPr lang="en-US" smtClean="0"/>
              <a:pPr/>
              <a:t>3/15/2010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8BA1281-CA65-4A83-9B24-2220C3D0462B}"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8BA1281-CA65-4A83-9B24-2220C3D0462B}" type="slidenum">
              <a:rPr lang="en-AU" smtClean="0"/>
              <a:pPr/>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9026263A-C525-4DF1-AA5A-3A069573A341}" type="datetimeFigureOut">
              <a:rPr lang="en-US" smtClean="0"/>
              <a:pPr/>
              <a:t>3/15/2010</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026263A-C525-4DF1-AA5A-3A069573A341}" type="datetimeFigureOut">
              <a:rPr lang="en-US" smtClean="0"/>
              <a:pPr/>
              <a:t>3/15/2010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8BA1281-CA65-4A83-9B24-2220C3D0462B}" type="slidenum">
              <a:rPr lang="en-AU" smtClean="0"/>
              <a:pPr/>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6263A-C525-4DF1-AA5A-3A069573A341}" type="datetimeFigureOut">
              <a:rPr lang="en-US" smtClean="0"/>
              <a:pPr/>
              <a:t>3/15/2010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8BA1281-CA65-4A83-9B24-2220C3D0462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9026263A-C525-4DF1-AA5A-3A069573A341}" type="datetimeFigureOut">
              <a:rPr lang="en-US" smtClean="0"/>
              <a:pPr/>
              <a:t>3/15/2010</a:t>
            </a:fld>
            <a:endParaRPr lang="en-AU"/>
          </a:p>
        </p:txBody>
      </p:sp>
      <p:sp>
        <p:nvSpPr>
          <p:cNvPr id="9" name="Slide Number Placeholder 8"/>
          <p:cNvSpPr>
            <a:spLocks noGrp="1"/>
          </p:cNvSpPr>
          <p:nvPr>
            <p:ph type="sldNum" sz="quarter" idx="15"/>
          </p:nvPr>
        </p:nvSpPr>
        <p:spPr/>
        <p:txBody>
          <a:bodyPr/>
          <a:lstStyle/>
          <a:p>
            <a:fld id="{28BA1281-CA65-4A83-9B24-2220C3D0462B}" type="slidenum">
              <a:rPr lang="en-AU" smtClean="0"/>
              <a:pPr/>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9026263A-C525-4DF1-AA5A-3A069573A341}" type="datetimeFigureOut">
              <a:rPr lang="en-US" smtClean="0"/>
              <a:pPr/>
              <a:t>3/15/2010</a:t>
            </a:fld>
            <a:endParaRPr lang="en-AU"/>
          </a:p>
        </p:txBody>
      </p:sp>
      <p:sp>
        <p:nvSpPr>
          <p:cNvPr id="9" name="Slide Number Placeholder 8"/>
          <p:cNvSpPr>
            <a:spLocks noGrp="1"/>
          </p:cNvSpPr>
          <p:nvPr>
            <p:ph type="sldNum" sz="quarter" idx="11"/>
          </p:nvPr>
        </p:nvSpPr>
        <p:spPr/>
        <p:txBody>
          <a:bodyPr/>
          <a:lstStyle/>
          <a:p>
            <a:fld id="{28BA1281-CA65-4A83-9B24-2220C3D0462B}" type="slidenum">
              <a:rPr lang="en-AU" smtClean="0"/>
              <a:pPr/>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026263A-C525-4DF1-AA5A-3A069573A341}" type="datetimeFigureOut">
              <a:rPr lang="en-US" smtClean="0"/>
              <a:pPr/>
              <a:t>3/15/2010</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8BA1281-CA65-4A83-9B24-2220C3D0462B}" type="slidenum">
              <a:rPr lang="en-AU" smtClean="0"/>
              <a:pPr/>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“Victims are often the forgotten component in the analysis of crime”. </a:t>
            </a:r>
            <a:endParaRPr lang="en-US" dirty="0" smtClean="0"/>
          </a:p>
          <a:p>
            <a:endParaRPr lang="en-US" dirty="0" smtClean="0"/>
          </a:p>
          <a:p>
            <a:r>
              <a:rPr lang="en-US" b="1" i="1" dirty="0" smtClean="0"/>
              <a:t>By </a:t>
            </a:r>
            <a:r>
              <a:rPr lang="en-US" b="1" i="1" dirty="0" err="1" smtClean="0"/>
              <a:t>Nikolina</a:t>
            </a:r>
            <a:r>
              <a:rPr lang="en-US" b="1" i="1" dirty="0" smtClean="0"/>
              <a:t> </a:t>
            </a:r>
            <a:r>
              <a:rPr lang="en-US" b="1" i="1" dirty="0" err="1" smtClean="0"/>
              <a:t>Vicoroski</a:t>
            </a:r>
            <a:r>
              <a:rPr lang="en-US" b="1" i="1" dirty="0" smtClean="0"/>
              <a:t> (21557420)</a:t>
            </a:r>
            <a:endParaRPr lang="en-AU" b="1" i="1" dirty="0"/>
          </a:p>
        </p:txBody>
      </p:sp>
      <p:sp>
        <p:nvSpPr>
          <p:cNvPr id="2" name="Title 1"/>
          <p:cNvSpPr>
            <a:spLocks noGrp="1"/>
          </p:cNvSpPr>
          <p:nvPr>
            <p:ph type="ctrTitle"/>
          </p:nvPr>
        </p:nvSpPr>
        <p:spPr/>
        <p:txBody>
          <a:bodyPr/>
          <a:lstStyle/>
          <a:p>
            <a:r>
              <a:rPr lang="en-US" dirty="0" smtClean="0">
                <a:solidFill>
                  <a:schemeClr val="accent2">
                    <a:lumMod val="75000"/>
                  </a:schemeClr>
                </a:solidFill>
              </a:rPr>
              <a:t>Victim’s Rights</a:t>
            </a:r>
            <a:endParaRPr lang="en-AU" dirty="0">
              <a:solidFill>
                <a:schemeClr val="accent2">
                  <a:lumMod val="75000"/>
                </a:schemeClr>
              </a:solidFill>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 sense of achieving justice for society can conflict with achieving justice for the individuals involved in the criminal justice </a:t>
            </a:r>
            <a:r>
              <a:rPr lang="en-US" dirty="0" smtClean="0"/>
              <a:t>system. </a:t>
            </a:r>
          </a:p>
          <a:p>
            <a:r>
              <a:rPr lang="en-US" dirty="0" smtClean="0"/>
              <a:t>However </a:t>
            </a:r>
            <a:r>
              <a:rPr lang="en-US" dirty="0"/>
              <a:t>through the amendments of the legislations there seems to be a sense of acceptance and tolerance of justice and utilitarianism amongst society. </a:t>
            </a:r>
            <a:endParaRPr lang="en-AU" dirty="0"/>
          </a:p>
          <a:p>
            <a:endParaRPr lang="en-AU" dirty="0"/>
          </a:p>
          <a:p>
            <a:endParaRPr lang="en-AU" dirty="0"/>
          </a:p>
        </p:txBody>
      </p:sp>
      <p:sp>
        <p:nvSpPr>
          <p:cNvPr id="2" name="Title 1"/>
          <p:cNvSpPr>
            <a:spLocks noGrp="1"/>
          </p:cNvSpPr>
          <p:nvPr>
            <p:ph type="title"/>
          </p:nvPr>
        </p:nvSpPr>
        <p:spPr/>
        <p:txBody>
          <a:bodyPr/>
          <a:lstStyle/>
          <a:p>
            <a:endParaRPr lang="en-AU"/>
          </a:p>
        </p:txBody>
      </p:sp>
    </p:spTree>
  </p:cSld>
  <p:clrMapOvr>
    <a:masterClrMapping/>
  </p:clrMapOvr>
  <p:transition spd="slow">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a:t>According to the </a:t>
            </a:r>
            <a:r>
              <a:rPr lang="en-AU" i="1" dirty="0"/>
              <a:t>International Crime Victims Survey</a:t>
            </a:r>
            <a:r>
              <a:rPr lang="en-AU" dirty="0"/>
              <a:t> there are more than 50% of victims </a:t>
            </a:r>
            <a:r>
              <a:rPr lang="en-AU" dirty="0" smtClean="0"/>
              <a:t>not </a:t>
            </a:r>
            <a:r>
              <a:rPr lang="en-AU" dirty="0"/>
              <a:t>satisfied with the treatment of the </a:t>
            </a:r>
            <a:r>
              <a:rPr lang="en-AU" dirty="0" smtClean="0"/>
              <a:t>police to them. </a:t>
            </a:r>
          </a:p>
          <a:p>
            <a:r>
              <a:rPr lang="en-AU" dirty="0" smtClean="0"/>
              <a:t>Many </a:t>
            </a:r>
            <a:r>
              <a:rPr lang="en-AU" dirty="0"/>
              <a:t>others end up severely traumatized by the criminal justice system. </a:t>
            </a:r>
            <a:endParaRPr lang="en-AU" dirty="0" smtClean="0"/>
          </a:p>
          <a:p>
            <a:r>
              <a:rPr lang="en-AU" dirty="0" smtClean="0"/>
              <a:t>Further 20</a:t>
            </a:r>
            <a:r>
              <a:rPr lang="en-AU" dirty="0"/>
              <a:t>% stated that the police failed to keep them informed about the progress of the case thus violating the victims’ rights of “to be informed of the progress of the investigation”. </a:t>
            </a:r>
          </a:p>
        </p:txBody>
      </p:sp>
      <p:sp>
        <p:nvSpPr>
          <p:cNvPr id="2" name="Title 1"/>
          <p:cNvSpPr>
            <a:spLocks noGrp="1"/>
          </p:cNvSpPr>
          <p:nvPr>
            <p:ph type="title"/>
          </p:nvPr>
        </p:nvSpPr>
        <p:spPr/>
        <p:txBody>
          <a:bodyPr/>
          <a:lstStyle/>
          <a:p>
            <a:pPr algn="ctr"/>
            <a:r>
              <a:rPr lang="en-US" dirty="0" smtClean="0">
                <a:solidFill>
                  <a:schemeClr val="accent2">
                    <a:lumMod val="75000"/>
                  </a:schemeClr>
                </a:solidFill>
              </a:rPr>
              <a:t>PROBLEMS</a:t>
            </a:r>
            <a:endParaRPr lang="en-AU" dirty="0">
              <a:solidFill>
                <a:schemeClr val="accent2">
                  <a:lumMod val="75000"/>
                </a:schemeClr>
              </a:solidFill>
            </a:endParaRPr>
          </a:p>
        </p:txBody>
      </p:sp>
    </p:spTree>
  </p:cSld>
  <p:clrMapOvr>
    <a:masterClrMapping/>
  </p:clrMapOvr>
  <p:transition spd="slow">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57298"/>
            <a:ext cx="9144000" cy="5834090"/>
          </a:xfrm>
        </p:spPr>
        <p:txBody>
          <a:bodyPr>
            <a:normAutofit fontScale="25000" lnSpcReduction="20000"/>
          </a:bodyPr>
          <a:lstStyle/>
          <a:p>
            <a:r>
              <a:rPr lang="en-US" sz="6400" u="sng" dirty="0" smtClean="0">
                <a:solidFill>
                  <a:schemeClr val="accent2">
                    <a:lumMod val="60000"/>
                    <a:lumOff val="40000"/>
                  </a:schemeClr>
                </a:solidFill>
              </a:rPr>
              <a:t>FACTS:-</a:t>
            </a:r>
          </a:p>
          <a:p>
            <a:pPr>
              <a:buFont typeface="Calibri" pitchFamily="34" charset="0"/>
              <a:buChar char="–"/>
            </a:pPr>
            <a:r>
              <a:rPr lang="en-AU" sz="6400" dirty="0" smtClean="0"/>
              <a:t>Mr. King (perpetrator) sexually assaulted a girl under the age of 10.</a:t>
            </a:r>
          </a:p>
          <a:p>
            <a:pPr>
              <a:buFont typeface="Calibri" pitchFamily="34" charset="0"/>
              <a:buChar char="–"/>
            </a:pPr>
            <a:r>
              <a:rPr lang="en-AU" sz="6400" dirty="0"/>
              <a:t>Between 9 and 10.30 in the evening of November 23, 2007, King, who was drunk, broke into the house of the victim's grandmother. The child was sleeping there. He went to her bedroom and turned off the night light, removed his pants and underpants and the victim's pyjama pants and underpants. She woke up and told him to go away.</a:t>
            </a:r>
          </a:p>
          <a:p>
            <a:pPr>
              <a:buFont typeface="Calibri" pitchFamily="34" charset="0"/>
              <a:buChar char="–"/>
            </a:pPr>
            <a:r>
              <a:rPr lang="en-AU" sz="6400" dirty="0"/>
              <a:t>In his sentencing reasons, the judge said King had touched her and masturbated. He then left the house, leaving his underpants behind</a:t>
            </a:r>
            <a:r>
              <a:rPr lang="en-AU" sz="6400" dirty="0" smtClean="0"/>
              <a:t>.</a:t>
            </a:r>
          </a:p>
          <a:p>
            <a:r>
              <a:rPr lang="en-US" sz="6400" u="sng" dirty="0" smtClean="0">
                <a:solidFill>
                  <a:schemeClr val="accent2">
                    <a:lumMod val="60000"/>
                    <a:lumOff val="40000"/>
                  </a:schemeClr>
                </a:solidFill>
              </a:rPr>
              <a:t>DECISION:-</a:t>
            </a:r>
          </a:p>
          <a:p>
            <a:pPr>
              <a:buFont typeface="Calibri" pitchFamily="34" charset="0"/>
              <a:buChar char="–"/>
            </a:pPr>
            <a:r>
              <a:rPr lang="en-US" sz="6400" dirty="0" smtClean="0"/>
              <a:t>Mr. King only received 2year </a:t>
            </a:r>
            <a:r>
              <a:rPr lang="en-AU" sz="6400" dirty="0" smtClean="0"/>
              <a:t>suspended </a:t>
            </a:r>
            <a:r>
              <a:rPr lang="en-AU" sz="6400" dirty="0"/>
              <a:t>sentence with a 2</a:t>
            </a:r>
            <a:r>
              <a:rPr lang="en-AU" sz="6400" dirty="0" smtClean="0"/>
              <a:t> </a:t>
            </a:r>
            <a:r>
              <a:rPr lang="en-AU" sz="6400" dirty="0"/>
              <a:t>year good behaviour bond when the maximum penalty for this type of offence is 25 years with the standard non-parole period of 15 years. </a:t>
            </a:r>
            <a:endParaRPr lang="en-AU" sz="6400" dirty="0" smtClean="0"/>
          </a:p>
          <a:p>
            <a:pPr>
              <a:buFont typeface="Calibri" pitchFamily="34" charset="0"/>
              <a:buChar char="–"/>
            </a:pPr>
            <a:r>
              <a:rPr lang="en-US" sz="6400" dirty="0" smtClean="0"/>
              <a:t>He received such a low punishment because he pleaded guilty at the earliest available opportunity and he confessed to the police.</a:t>
            </a:r>
          </a:p>
          <a:p>
            <a:pPr>
              <a:buFont typeface="Calibri" pitchFamily="34" charset="0"/>
              <a:buChar char="–"/>
            </a:pPr>
            <a:r>
              <a:rPr lang="en-US" sz="6400" dirty="0" smtClean="0"/>
              <a:t>Violation of victim’s rights </a:t>
            </a:r>
          </a:p>
          <a:p>
            <a:pPr>
              <a:buFont typeface="Wingdings" pitchFamily="2" charset="2"/>
              <a:buChar char="Ø"/>
            </a:pPr>
            <a:r>
              <a:rPr lang="en-AU" sz="6400" dirty="0" smtClean="0"/>
              <a:t>“</a:t>
            </a:r>
            <a:r>
              <a:rPr lang="en-AU" sz="6400" dirty="0"/>
              <a:t>to be able to make a victim impact </a:t>
            </a:r>
            <a:r>
              <a:rPr lang="en-AU" sz="6400" dirty="0" smtClean="0"/>
              <a:t>statement”- no </a:t>
            </a:r>
            <a:r>
              <a:rPr lang="en-AU" sz="6400" dirty="0"/>
              <a:t>evidence </a:t>
            </a:r>
            <a:r>
              <a:rPr lang="en-AU" sz="6400" dirty="0" smtClean="0"/>
              <a:t> suggests that there was no </a:t>
            </a:r>
            <a:r>
              <a:rPr lang="en-AU" sz="6400" dirty="0"/>
              <a:t>victim’s contribution into the sentencing of the accused in the article. </a:t>
            </a:r>
            <a:endParaRPr lang="en-AU" sz="6400" dirty="0" smtClean="0"/>
          </a:p>
          <a:p>
            <a:pPr>
              <a:buFont typeface="Wingdings" pitchFamily="2" charset="2"/>
              <a:buChar char="Ø"/>
            </a:pPr>
            <a:r>
              <a:rPr lang="en-AU" sz="6400" dirty="0" smtClean="0"/>
              <a:t>“</a:t>
            </a:r>
            <a:r>
              <a:rPr lang="en-AU" sz="6400" dirty="0"/>
              <a:t>to be protected from the accused</a:t>
            </a:r>
            <a:r>
              <a:rPr lang="en-AU" sz="6400" dirty="0" smtClean="0"/>
              <a:t>”- </a:t>
            </a:r>
            <a:r>
              <a:rPr lang="en-AU" sz="6400" dirty="0"/>
              <a:t>due to the punishment obtained of a suspended sentence.  </a:t>
            </a:r>
          </a:p>
          <a:p>
            <a:pPr>
              <a:buFont typeface="Calibri" pitchFamily="34" charset="0"/>
              <a:buChar char="–"/>
            </a:pPr>
            <a:r>
              <a:rPr lang="en-AU" sz="6400" dirty="0" smtClean="0"/>
              <a:t>The </a:t>
            </a:r>
            <a:r>
              <a:rPr lang="en-AU" sz="6400" dirty="0"/>
              <a:t>lack of efficiency and effectiveness of the criminal justice system evident in this article has not achieved any sense of equality and fairness for the individual as the victim’s rights has the potential to clash with those of the offender. </a:t>
            </a:r>
            <a:endParaRPr lang="en-AU" sz="6400" dirty="0" smtClean="0"/>
          </a:p>
          <a:p>
            <a:pPr>
              <a:buFont typeface="Calibri" pitchFamily="34" charset="0"/>
              <a:buChar char="–"/>
            </a:pPr>
            <a:r>
              <a:rPr lang="en-AU" sz="6400" dirty="0" smtClean="0"/>
              <a:t>The </a:t>
            </a:r>
            <a:r>
              <a:rPr lang="en-AU" sz="6400" dirty="0"/>
              <a:t>United Nation Declaration and national constitutional amendments insist on that the victim’s rights must not interfere with the offender’s right to a fair trial.   </a:t>
            </a:r>
          </a:p>
          <a:p>
            <a:pPr>
              <a:buNone/>
            </a:pPr>
            <a:endParaRPr lang="en-AU" dirty="0"/>
          </a:p>
          <a:p>
            <a:pPr>
              <a:buFont typeface="Calibri" pitchFamily="34" charset="0"/>
              <a:buChar char="–"/>
            </a:pPr>
            <a:endParaRPr lang="en-AU" u="sng" dirty="0"/>
          </a:p>
        </p:txBody>
      </p:sp>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MEDIA:- </a:t>
            </a:r>
            <a:r>
              <a:rPr lang="en-US" u="sng" dirty="0" smtClean="0">
                <a:solidFill>
                  <a:schemeClr val="accent2">
                    <a:lumMod val="60000"/>
                    <a:lumOff val="40000"/>
                  </a:schemeClr>
                </a:solidFill>
              </a:rPr>
              <a:t>“Public bays for blood but the story is a fraught one”</a:t>
            </a:r>
            <a:endParaRPr lang="en-AU" u="sng" dirty="0">
              <a:solidFill>
                <a:schemeClr val="accent2">
                  <a:lumMod val="60000"/>
                  <a:lumOff val="40000"/>
                </a:schemeClr>
              </a:solidFill>
            </a:endParaRPr>
          </a:p>
        </p:txBody>
      </p:sp>
    </p:spTree>
  </p:cSld>
  <p:clrMapOvr>
    <a:masterClrMapping/>
  </p:clrMapOvr>
  <p:transition spd="slow">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The NSW Law Reform Commission states </a:t>
            </a:r>
            <a:endParaRPr lang="en-AU" dirty="0" smtClean="0"/>
          </a:p>
          <a:p>
            <a:pPr>
              <a:buFont typeface="Calibri" pitchFamily="34" charset="0"/>
              <a:buChar char="–"/>
            </a:pPr>
            <a:r>
              <a:rPr lang="en-AU" dirty="0" smtClean="0"/>
              <a:t>“</a:t>
            </a:r>
            <a:r>
              <a:rPr lang="en-AU" i="1" dirty="0" smtClean="0"/>
              <a:t>as society evolves, the law needs to change to reflect, among other things, economic and technological developments, different social values and new concepts of justice. Law reform commissions are one of a number of agents of change which operate to alter our law and its administration”.</a:t>
            </a:r>
            <a:r>
              <a:rPr lang="en-AU" dirty="0" smtClean="0"/>
              <a:t>  </a:t>
            </a:r>
          </a:p>
          <a:p>
            <a:endParaRPr lang="en-AU" dirty="0"/>
          </a:p>
        </p:txBody>
      </p:sp>
      <p:sp>
        <p:nvSpPr>
          <p:cNvPr id="2" name="Title 1"/>
          <p:cNvSpPr>
            <a:spLocks noGrp="1"/>
          </p:cNvSpPr>
          <p:nvPr>
            <p:ph type="title"/>
          </p:nvPr>
        </p:nvSpPr>
        <p:spPr/>
        <p:txBody>
          <a:bodyPr/>
          <a:lstStyle/>
          <a:p>
            <a:pPr algn="ctr"/>
            <a:r>
              <a:rPr lang="en-US" dirty="0" smtClean="0">
                <a:solidFill>
                  <a:schemeClr val="accent2">
                    <a:lumMod val="75000"/>
                  </a:schemeClr>
                </a:solidFill>
              </a:rPr>
              <a:t>REFORMS</a:t>
            </a:r>
            <a:endParaRPr lang="en-AU" dirty="0">
              <a:solidFill>
                <a:schemeClr val="accent2">
                  <a:lumMod val="75000"/>
                </a:schemeClr>
              </a:solidFill>
            </a:endParaRPr>
          </a:p>
        </p:txBody>
      </p:sp>
    </p:spTree>
  </p:cSld>
  <p:clrMapOvr>
    <a:masterClrMapping/>
  </p:clrMapOvr>
  <p:transition spd="slow">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Set up in 1967</a:t>
            </a:r>
          </a:p>
          <a:p>
            <a:r>
              <a:rPr lang="en-US" dirty="0" smtClean="0"/>
              <a:t>Considering the laws of NSW with a view to:</a:t>
            </a:r>
          </a:p>
          <a:p>
            <a:pPr>
              <a:buFont typeface="Calibri" pitchFamily="34" charset="0"/>
              <a:buChar char="–"/>
            </a:pPr>
            <a:r>
              <a:rPr lang="en-US" dirty="0" smtClean="0"/>
              <a:t>Eliminating defects in laws</a:t>
            </a:r>
          </a:p>
          <a:p>
            <a:pPr>
              <a:buFont typeface="Calibri" pitchFamily="34" charset="0"/>
              <a:buChar char="–"/>
            </a:pPr>
            <a:r>
              <a:rPr lang="en-US" dirty="0" smtClean="0"/>
              <a:t>Eliminating laws which are out of date</a:t>
            </a:r>
          </a:p>
          <a:p>
            <a:pPr>
              <a:buFont typeface="Calibri" pitchFamily="34" charset="0"/>
              <a:buChar char="–"/>
            </a:pPr>
            <a:r>
              <a:rPr lang="en-US" dirty="0" smtClean="0"/>
              <a:t>Simplifying and </a:t>
            </a:r>
            <a:r>
              <a:rPr lang="en-US" dirty="0" err="1" smtClean="0"/>
              <a:t>modernising</a:t>
            </a:r>
            <a:r>
              <a:rPr lang="en-US" dirty="0" smtClean="0"/>
              <a:t> the law</a:t>
            </a:r>
          </a:p>
          <a:p>
            <a:pPr>
              <a:buFont typeface="Calibri" pitchFamily="34" charset="0"/>
              <a:buChar char="–"/>
            </a:pPr>
            <a:r>
              <a:rPr lang="en-US" dirty="0" smtClean="0"/>
              <a:t>Adopting new and effective means of administrating the law</a:t>
            </a:r>
            <a:endParaRPr lang="en-AU" dirty="0"/>
          </a:p>
        </p:txBody>
      </p:sp>
      <p:sp>
        <p:nvSpPr>
          <p:cNvPr id="2" name="Title 1"/>
          <p:cNvSpPr>
            <a:spLocks noGrp="1"/>
          </p:cNvSpPr>
          <p:nvPr>
            <p:ph type="title"/>
          </p:nvPr>
        </p:nvSpPr>
        <p:spPr/>
        <p:txBody>
          <a:bodyPr/>
          <a:lstStyle/>
          <a:p>
            <a:r>
              <a:rPr lang="en-US" dirty="0" smtClean="0">
                <a:solidFill>
                  <a:schemeClr val="accent2">
                    <a:lumMod val="60000"/>
                    <a:lumOff val="40000"/>
                  </a:schemeClr>
                </a:solidFill>
              </a:rPr>
              <a:t>NSW Law Reform Commission</a:t>
            </a:r>
            <a:endParaRPr lang="en-AU" dirty="0">
              <a:solidFill>
                <a:schemeClr val="accent2">
                  <a:lumMod val="60000"/>
                  <a:lumOff val="40000"/>
                </a:schemeClr>
              </a:solidFill>
            </a:endParaRPr>
          </a:p>
        </p:txBody>
      </p:sp>
    </p:spTree>
  </p:cSld>
  <p:clrMapOvr>
    <a:masterClrMapping/>
  </p:clrMapOvr>
  <p:transition spd="slow">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AU" dirty="0" smtClean="0"/>
              <a:t>VOCAL was formed in 1988 by a group of people from the ACT and the surrounding region who had suffered victimisation. The assistance VOCAL provides to victims of crime includes: </a:t>
            </a:r>
          </a:p>
          <a:p>
            <a:pPr>
              <a:buFont typeface="Calibri" pitchFamily="34" charset="0"/>
              <a:buChar char="–"/>
            </a:pPr>
            <a:r>
              <a:rPr lang="en-AU" dirty="0" smtClean="0"/>
              <a:t> </a:t>
            </a:r>
            <a:r>
              <a:rPr lang="en-AU" dirty="0" smtClean="0"/>
              <a:t>Support from people who understand through experience the anguish criminal victimisation can cause</a:t>
            </a:r>
            <a:r>
              <a:rPr lang="en-AU" dirty="0" smtClean="0"/>
              <a:t>;</a:t>
            </a:r>
          </a:p>
          <a:p>
            <a:pPr>
              <a:buFont typeface="Calibri" pitchFamily="34" charset="0"/>
              <a:buChar char="–"/>
            </a:pPr>
            <a:r>
              <a:rPr lang="en-AU" dirty="0" smtClean="0"/>
              <a:t>Outreach </a:t>
            </a:r>
            <a:r>
              <a:rPr lang="en-AU" dirty="0" smtClean="0"/>
              <a:t>service to victims who are unable or do not wish initially to attend meetings</a:t>
            </a:r>
            <a:r>
              <a:rPr lang="en-AU" dirty="0" smtClean="0"/>
              <a:t>;</a:t>
            </a:r>
          </a:p>
          <a:p>
            <a:pPr>
              <a:buFont typeface="Calibri" pitchFamily="34" charset="0"/>
              <a:buChar char="–"/>
            </a:pPr>
            <a:r>
              <a:rPr lang="en-AU" dirty="0" smtClean="0"/>
              <a:t>Court </a:t>
            </a:r>
            <a:r>
              <a:rPr lang="en-AU" dirty="0" smtClean="0"/>
              <a:t>support, in the form of information about the court process and support during and after the hearing; </a:t>
            </a:r>
            <a:endParaRPr lang="en-AU" dirty="0" smtClean="0"/>
          </a:p>
          <a:p>
            <a:pPr>
              <a:buFont typeface="Calibri" pitchFamily="34" charset="0"/>
              <a:buChar char="–"/>
            </a:pPr>
            <a:r>
              <a:rPr lang="en-AU" dirty="0" smtClean="0"/>
              <a:t> Provision </a:t>
            </a:r>
            <a:r>
              <a:rPr lang="en-AU" dirty="0" smtClean="0"/>
              <a:t>of information to victims about individuals or organisation that can provide counselling and legal </a:t>
            </a:r>
            <a:r>
              <a:rPr lang="en-AU" dirty="0" smtClean="0"/>
              <a:t>services;</a:t>
            </a:r>
          </a:p>
          <a:p>
            <a:pPr>
              <a:buFont typeface="Calibri" pitchFamily="34" charset="0"/>
              <a:buChar char="–"/>
            </a:pPr>
            <a:r>
              <a:rPr lang="en-AU" dirty="0" smtClean="0"/>
              <a:t>Promoting </a:t>
            </a:r>
            <a:r>
              <a:rPr lang="en-AU" dirty="0" smtClean="0"/>
              <a:t>public awareness of the troubles of </a:t>
            </a:r>
            <a:r>
              <a:rPr lang="en-AU" dirty="0" smtClean="0"/>
              <a:t>the victims; and</a:t>
            </a:r>
          </a:p>
          <a:p>
            <a:pPr>
              <a:buFont typeface="Calibri" pitchFamily="34" charset="0"/>
              <a:buChar char="–"/>
            </a:pPr>
            <a:r>
              <a:rPr lang="en-AU" dirty="0" smtClean="0"/>
              <a:t>Assisting </a:t>
            </a:r>
            <a:r>
              <a:rPr lang="en-AU" dirty="0" smtClean="0"/>
              <a:t>the authorities in identifying and remedying difficulties for victims in the criminal justice system of surrounding area of victim. </a:t>
            </a:r>
          </a:p>
          <a:p>
            <a:endParaRPr lang="en-AU" dirty="0"/>
          </a:p>
        </p:txBody>
      </p:sp>
      <p:sp>
        <p:nvSpPr>
          <p:cNvPr id="2" name="Title 1"/>
          <p:cNvSpPr>
            <a:spLocks noGrp="1"/>
          </p:cNvSpPr>
          <p:nvPr>
            <p:ph type="title"/>
          </p:nvPr>
        </p:nvSpPr>
        <p:spPr/>
        <p:txBody>
          <a:bodyPr>
            <a:normAutofit/>
          </a:bodyPr>
          <a:lstStyle/>
          <a:p>
            <a:r>
              <a:rPr lang="en-US" dirty="0" smtClean="0">
                <a:solidFill>
                  <a:schemeClr val="accent2">
                    <a:lumMod val="60000"/>
                    <a:lumOff val="40000"/>
                  </a:schemeClr>
                </a:solidFill>
              </a:rPr>
              <a:t>Victims of Crime Assistance League</a:t>
            </a:r>
            <a:endParaRPr lang="en-AU" dirty="0">
              <a:solidFill>
                <a:schemeClr val="accent2">
                  <a:lumMod val="60000"/>
                  <a:lumOff val="40000"/>
                </a:schemeClr>
              </a:solidFill>
            </a:endParaRPr>
          </a:p>
        </p:txBody>
      </p:sp>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AU" dirty="0" smtClean="0"/>
              <a:t>T</a:t>
            </a:r>
            <a:r>
              <a:rPr lang="en-AU" dirty="0" smtClean="0"/>
              <a:t>he </a:t>
            </a:r>
            <a:r>
              <a:rPr lang="en-AU" dirty="0" smtClean="0"/>
              <a:t>Domestic Violence Crisis </a:t>
            </a:r>
            <a:r>
              <a:rPr lang="en-AU" dirty="0" smtClean="0"/>
              <a:t>Service</a:t>
            </a:r>
            <a:r>
              <a:rPr lang="en-AU" dirty="0" smtClean="0"/>
              <a:t>;</a:t>
            </a:r>
            <a:endParaRPr lang="en-AU" dirty="0" smtClean="0"/>
          </a:p>
          <a:p>
            <a:r>
              <a:rPr lang="en-AU" dirty="0" smtClean="0"/>
              <a:t>T</a:t>
            </a:r>
            <a:r>
              <a:rPr lang="en-AU" dirty="0" smtClean="0"/>
              <a:t>he </a:t>
            </a:r>
            <a:r>
              <a:rPr lang="en-AU" dirty="0" smtClean="0"/>
              <a:t>Rape Crisis </a:t>
            </a:r>
            <a:r>
              <a:rPr lang="en-AU" dirty="0" smtClean="0"/>
              <a:t>Centre; and</a:t>
            </a:r>
          </a:p>
          <a:p>
            <a:r>
              <a:rPr lang="en-AU" dirty="0" smtClean="0"/>
              <a:t> </a:t>
            </a:r>
            <a:r>
              <a:rPr lang="en-AU" dirty="0" smtClean="0"/>
              <a:t>The Victims of Crime Assistance League </a:t>
            </a:r>
            <a:endParaRPr lang="en-AU" dirty="0" smtClean="0"/>
          </a:p>
          <a:p>
            <a:pPr>
              <a:buFont typeface="Calibri" pitchFamily="34" charset="0"/>
              <a:buChar char="–"/>
            </a:pPr>
            <a:r>
              <a:rPr lang="en-AU" dirty="0" smtClean="0"/>
              <a:t>The Victims of Crime Assistance League promotes public awareness of the predicament of victims as well as in assisting the authorities in identifying and remedying difficulties for victims in the criminal justice system of Australia. </a:t>
            </a:r>
          </a:p>
          <a:p>
            <a:r>
              <a:rPr lang="en-AU" dirty="0" smtClean="0"/>
              <a:t>They provide </a:t>
            </a:r>
            <a:r>
              <a:rPr lang="en-AU" dirty="0" smtClean="0"/>
              <a:t>an important support network for those who have been victimised assisting them with recovery from trauma caused by a criminal justice system that does not adequately recognise and respond to the needs of the victims of crime. </a:t>
            </a:r>
          </a:p>
          <a:p>
            <a:endParaRPr lang="en-AU" dirty="0"/>
          </a:p>
        </p:txBody>
      </p:sp>
      <p:sp>
        <p:nvSpPr>
          <p:cNvPr id="2" name="Title 1"/>
          <p:cNvSpPr>
            <a:spLocks noGrp="1"/>
          </p:cNvSpPr>
          <p:nvPr>
            <p:ph type="title"/>
          </p:nvPr>
        </p:nvSpPr>
        <p:spPr/>
        <p:txBody>
          <a:bodyPr/>
          <a:lstStyle/>
          <a:p>
            <a:r>
              <a:rPr lang="en-US" dirty="0" smtClean="0">
                <a:solidFill>
                  <a:schemeClr val="accent2">
                    <a:lumMod val="60000"/>
                    <a:lumOff val="40000"/>
                  </a:schemeClr>
                </a:solidFill>
              </a:rPr>
              <a:t>Victims self-help groups</a:t>
            </a:r>
            <a:endParaRPr lang="en-AU" dirty="0">
              <a:solidFill>
                <a:schemeClr val="accent2">
                  <a:lumMod val="60000"/>
                  <a:lumOff val="40000"/>
                </a:schemeClr>
              </a:solidFill>
            </a:endParaRPr>
          </a:p>
        </p:txBody>
      </p:sp>
    </p:spTree>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Justice </a:t>
            </a:r>
            <a:r>
              <a:rPr lang="en-AU" dirty="0" smtClean="0"/>
              <a:t>for society involves the legal system giving members of society the reassurance and peace of mind that they live in a safe environment. </a:t>
            </a:r>
            <a:endParaRPr lang="en-AU" dirty="0" smtClean="0"/>
          </a:p>
          <a:p>
            <a:r>
              <a:rPr lang="en-AU" dirty="0" smtClean="0"/>
              <a:t>Therefore </a:t>
            </a:r>
            <a:r>
              <a:rPr lang="en-AU" dirty="0" smtClean="0"/>
              <a:t>an </a:t>
            </a:r>
            <a:r>
              <a:rPr lang="en-AU" b="1" dirty="0" smtClean="0"/>
              <a:t>effective</a:t>
            </a:r>
            <a:r>
              <a:rPr lang="en-AU" dirty="0" smtClean="0"/>
              <a:t> and </a:t>
            </a:r>
            <a:r>
              <a:rPr lang="en-AU" b="1" dirty="0" smtClean="0"/>
              <a:t>efficient</a:t>
            </a:r>
            <a:r>
              <a:rPr lang="en-AU" dirty="0" smtClean="0"/>
              <a:t> criminal justice system works together with society and with the victim and offender’s rights to obtain the </a:t>
            </a:r>
            <a:r>
              <a:rPr lang="en-AU" i="1" dirty="0" smtClean="0"/>
              <a:t>greatest possible happiness for the greatest possible number of people.   </a:t>
            </a:r>
          </a:p>
          <a:p>
            <a:endParaRPr lang="en-AU" dirty="0"/>
          </a:p>
        </p:txBody>
      </p:sp>
      <p:sp>
        <p:nvSpPr>
          <p:cNvPr id="2" name="Title 1"/>
          <p:cNvSpPr>
            <a:spLocks noGrp="1"/>
          </p:cNvSpPr>
          <p:nvPr>
            <p:ph type="title"/>
          </p:nvPr>
        </p:nvSpPr>
        <p:spPr/>
        <p:txBody>
          <a:bodyPr/>
          <a:lstStyle/>
          <a:p>
            <a:pPr algn="ctr"/>
            <a:r>
              <a:rPr lang="en-US" dirty="0" smtClean="0">
                <a:solidFill>
                  <a:schemeClr val="accent2">
                    <a:lumMod val="75000"/>
                  </a:schemeClr>
                </a:solidFill>
              </a:rPr>
              <a:t>CONCLUSION</a:t>
            </a:r>
            <a:endParaRPr lang="en-AU" dirty="0">
              <a:solidFill>
                <a:schemeClr val="accent2">
                  <a:lumMod val="75000"/>
                </a:schemeClr>
              </a:solidFill>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7364"/>
            <a:ext cx="8229600" cy="4238636"/>
          </a:xfrm>
        </p:spPr>
        <p:txBody>
          <a:bodyPr/>
          <a:lstStyle/>
          <a:p>
            <a:r>
              <a:rPr lang="en-US" u="sng" dirty="0" smtClean="0"/>
              <a:t>United Nations </a:t>
            </a:r>
            <a:r>
              <a:rPr lang="en-US" u="sng" dirty="0" smtClean="0"/>
              <a:t>Declaration of Basic Principles of Justice for Victims of Crime and Abuse of Power </a:t>
            </a:r>
            <a:r>
              <a:rPr lang="en-US" u="sng" dirty="0" smtClean="0"/>
              <a:t>(1985)</a:t>
            </a:r>
          </a:p>
          <a:p>
            <a:endParaRPr lang="en-US" u="sng" dirty="0" smtClean="0"/>
          </a:p>
          <a:p>
            <a:r>
              <a:rPr lang="en-US" u="sng" dirty="0" smtClean="0"/>
              <a:t> </a:t>
            </a:r>
            <a:r>
              <a:rPr lang="en-US" u="sng" dirty="0" smtClean="0"/>
              <a:t>Victims Rights Act </a:t>
            </a:r>
            <a:r>
              <a:rPr lang="en-US" u="sng" dirty="0" smtClean="0"/>
              <a:t>(1996)</a:t>
            </a:r>
          </a:p>
          <a:p>
            <a:endParaRPr lang="en-AU" u="sng" dirty="0"/>
          </a:p>
        </p:txBody>
      </p:sp>
      <p:sp>
        <p:nvSpPr>
          <p:cNvPr id="2" name="Title 1"/>
          <p:cNvSpPr>
            <a:spLocks noGrp="1"/>
          </p:cNvSpPr>
          <p:nvPr>
            <p:ph type="title"/>
          </p:nvPr>
        </p:nvSpPr>
        <p:spPr>
          <a:xfrm>
            <a:off x="428596" y="642918"/>
            <a:ext cx="8229600" cy="1219200"/>
          </a:xfrm>
        </p:spPr>
        <p:txBody>
          <a:bodyPr/>
          <a:lstStyle/>
          <a:p>
            <a:pPr algn="ctr"/>
            <a:r>
              <a:rPr lang="en-US" dirty="0" smtClean="0">
                <a:solidFill>
                  <a:schemeClr val="accent2">
                    <a:lumMod val="75000"/>
                  </a:schemeClr>
                </a:solidFill>
              </a:rPr>
              <a:t>DEFINITIONS</a:t>
            </a:r>
            <a:r>
              <a:rPr lang="en-US" dirty="0" smtClean="0"/>
              <a:t> </a:t>
            </a:r>
            <a:endParaRPr lang="en-AU" dirty="0"/>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332037"/>
            <a:ext cx="8229600" cy="4525963"/>
          </a:xfrm>
        </p:spPr>
        <p:txBody>
          <a:bodyPr>
            <a:normAutofit/>
          </a:bodyPr>
          <a:lstStyle/>
          <a:p>
            <a:r>
              <a:rPr lang="en-US" dirty="0"/>
              <a:t>D</a:t>
            </a:r>
            <a:r>
              <a:rPr lang="en-US" dirty="0" smtClean="0"/>
              <a:t>efines </a:t>
            </a:r>
            <a:r>
              <a:rPr lang="en-US" dirty="0"/>
              <a:t>victims as </a:t>
            </a:r>
            <a:r>
              <a:rPr lang="en-AU" dirty="0"/>
              <a:t>people who have </a:t>
            </a:r>
            <a:r>
              <a:rPr lang="en-AU" i="1" dirty="0"/>
              <a:t>"suffered harm, including physical or mental injury, emotional suffering, economic loss or substantial impairment of their fundamental rights, through acts or omissions that are in violation of criminal laws"</a:t>
            </a:r>
            <a:r>
              <a:rPr lang="en-AU" dirty="0"/>
              <a:t>. </a:t>
            </a:r>
          </a:p>
          <a:p>
            <a:endParaRPr lang="en-AU" dirty="0"/>
          </a:p>
        </p:txBody>
      </p:sp>
      <p:sp>
        <p:nvSpPr>
          <p:cNvPr id="2" name="Title 1"/>
          <p:cNvSpPr>
            <a:spLocks noGrp="1"/>
          </p:cNvSpPr>
          <p:nvPr>
            <p:ph type="title"/>
          </p:nvPr>
        </p:nvSpPr>
        <p:spPr>
          <a:xfrm>
            <a:off x="457200" y="274638"/>
            <a:ext cx="8229600" cy="1654164"/>
          </a:xfrm>
        </p:spPr>
        <p:txBody>
          <a:bodyPr>
            <a:normAutofit fontScale="90000"/>
          </a:bodyPr>
          <a:lstStyle/>
          <a:p>
            <a:r>
              <a:rPr lang="en-US" u="sng" dirty="0" smtClean="0">
                <a:solidFill>
                  <a:schemeClr val="accent2">
                    <a:lumMod val="60000"/>
                    <a:lumOff val="40000"/>
                  </a:schemeClr>
                </a:solidFill>
              </a:rPr>
              <a:t>United Nations Declaration of Basic Principles of Justice for Victims of Crime and Abuse of Power </a:t>
            </a:r>
            <a:r>
              <a:rPr lang="en-US" u="sng" dirty="0" smtClean="0">
                <a:solidFill>
                  <a:schemeClr val="accent2">
                    <a:lumMod val="60000"/>
                    <a:lumOff val="40000"/>
                  </a:schemeClr>
                </a:solidFill>
              </a:rPr>
              <a:t>(1985)</a:t>
            </a:r>
            <a:endParaRPr lang="en-AU" u="sng" dirty="0">
              <a:solidFill>
                <a:schemeClr val="accent2">
                  <a:lumMod val="60000"/>
                  <a:lumOff val="40000"/>
                </a:schemeClr>
              </a:solidFill>
            </a:endParaRPr>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Defines a “victim of crime” as a </a:t>
            </a:r>
            <a:r>
              <a:rPr lang="en-US" i="1" dirty="0" smtClean="0"/>
              <a:t>“person who suffers harm as a direct result of an act committed, or apparently committed, by another person in the course of a criminal offence”.</a:t>
            </a:r>
            <a:endParaRPr lang="en-AU" dirty="0" smtClean="0"/>
          </a:p>
          <a:p>
            <a:pPr lvl="0"/>
            <a:r>
              <a:rPr lang="en-AU" dirty="0" smtClean="0"/>
              <a:t>Defines a “victim” as:</a:t>
            </a:r>
            <a:r>
              <a:rPr lang="en-AU" dirty="0"/>
              <a:t> </a:t>
            </a:r>
            <a:endParaRPr lang="en-AU" sz="4800" dirty="0"/>
          </a:p>
          <a:p>
            <a:pPr lvl="1"/>
            <a:r>
              <a:rPr lang="en-AU" dirty="0"/>
              <a:t>a person against whom an offence is committed by another person; and</a:t>
            </a:r>
            <a:endParaRPr lang="en-AU" sz="4400" dirty="0"/>
          </a:p>
          <a:p>
            <a:pPr lvl="1"/>
            <a:r>
              <a:rPr lang="en-AU" dirty="0"/>
              <a:t>a person who, through, or by means of, an offence committed by another person, suffers physical injury, or loss of, or damage to, property; and</a:t>
            </a:r>
            <a:endParaRPr lang="en-AU" sz="4400" dirty="0"/>
          </a:p>
          <a:p>
            <a:pPr lvl="1"/>
            <a:r>
              <a:rPr lang="en-AU" dirty="0"/>
              <a:t>a parent or legal guardian of a child, or of a young person, who falls within subparagraph (</a:t>
            </a:r>
            <a:r>
              <a:rPr lang="en-AU" dirty="0" err="1"/>
              <a:t>i</a:t>
            </a:r>
            <a:r>
              <a:rPr lang="en-AU" dirty="0"/>
              <a:t>) or subparagraph (ii), unless that parent or guardian is charged with the commission of, or convicted or found guilty of, or pleads guilty to, the offence concerned; and</a:t>
            </a:r>
            <a:endParaRPr lang="en-AU" sz="4400" dirty="0"/>
          </a:p>
          <a:p>
            <a:pPr lvl="1"/>
            <a:r>
              <a:rPr lang="en-AU" dirty="0"/>
              <a:t>a member of the immediate family of a person who, as a result of an offence committed by another person, dies or is incapable, unless that member is charged with the commission of, or convicted or found guilty of, or pleads guilty to, the offence concerned; and</a:t>
            </a:r>
            <a:endParaRPr lang="en-AU" sz="4400" dirty="0"/>
          </a:p>
          <a:p>
            <a:endParaRPr lang="en-AU" dirty="0"/>
          </a:p>
        </p:txBody>
      </p:sp>
      <p:sp>
        <p:nvSpPr>
          <p:cNvPr id="2" name="Title 1"/>
          <p:cNvSpPr>
            <a:spLocks noGrp="1"/>
          </p:cNvSpPr>
          <p:nvPr>
            <p:ph type="title"/>
          </p:nvPr>
        </p:nvSpPr>
        <p:spPr/>
        <p:txBody>
          <a:bodyPr/>
          <a:lstStyle/>
          <a:p>
            <a:r>
              <a:rPr lang="en-US" u="sng" dirty="0" smtClean="0">
                <a:solidFill>
                  <a:schemeClr val="accent2">
                    <a:lumMod val="60000"/>
                    <a:lumOff val="40000"/>
                  </a:schemeClr>
                </a:solidFill>
              </a:rPr>
              <a:t>Victims Rights Act </a:t>
            </a:r>
            <a:r>
              <a:rPr lang="en-US" u="sng" dirty="0" smtClean="0">
                <a:solidFill>
                  <a:schemeClr val="accent2">
                    <a:lumMod val="60000"/>
                    <a:lumOff val="40000"/>
                  </a:schemeClr>
                </a:solidFill>
              </a:rPr>
              <a:t>(1996)</a:t>
            </a:r>
            <a:endParaRPr lang="en-AU" u="sng" dirty="0">
              <a:solidFill>
                <a:schemeClr val="accent2">
                  <a:lumMod val="60000"/>
                  <a:lumOff val="40000"/>
                </a:schemeClr>
              </a:solidFill>
            </a:endParaRP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lvl="0"/>
            <a:r>
              <a:rPr lang="en-US" dirty="0" smtClean="0"/>
              <a:t>To </a:t>
            </a:r>
            <a:r>
              <a:rPr lang="en-US" dirty="0"/>
              <a:t>have their case reported and recorded</a:t>
            </a:r>
            <a:endParaRPr lang="en-AU" dirty="0"/>
          </a:p>
          <a:p>
            <a:pPr lvl="0"/>
            <a:r>
              <a:rPr lang="en-US" dirty="0"/>
              <a:t>To be informed of all services available to victims</a:t>
            </a:r>
            <a:endParaRPr lang="en-AU" dirty="0"/>
          </a:p>
          <a:p>
            <a:pPr lvl="0"/>
            <a:r>
              <a:rPr lang="en-US" dirty="0"/>
              <a:t>To be informed of the progress of the investigation</a:t>
            </a:r>
            <a:endParaRPr lang="en-AU" dirty="0"/>
          </a:p>
          <a:p>
            <a:pPr lvl="0"/>
            <a:r>
              <a:rPr lang="en-US" dirty="0"/>
              <a:t>To be told of any arrests and charges</a:t>
            </a:r>
            <a:endParaRPr lang="en-AU" dirty="0"/>
          </a:p>
          <a:p>
            <a:pPr lvl="0"/>
            <a:r>
              <a:rPr lang="en-US" dirty="0"/>
              <a:t>To be informed of any changes to charges and pleas</a:t>
            </a:r>
            <a:endParaRPr lang="en-AU" dirty="0"/>
          </a:p>
          <a:p>
            <a:pPr lvl="0"/>
            <a:r>
              <a:rPr lang="en-US" dirty="0"/>
              <a:t>To be informed of all hearing dates</a:t>
            </a:r>
            <a:endParaRPr lang="en-AU" dirty="0"/>
          </a:p>
          <a:p>
            <a:pPr lvl="0"/>
            <a:r>
              <a:rPr lang="en-US" dirty="0"/>
              <a:t>To be informed of their role as witness</a:t>
            </a:r>
            <a:endParaRPr lang="en-AU" dirty="0"/>
          </a:p>
          <a:p>
            <a:pPr lvl="0"/>
            <a:r>
              <a:rPr lang="en-US" dirty="0"/>
              <a:t>To be protected from the accused </a:t>
            </a:r>
            <a:endParaRPr lang="en-AU" dirty="0"/>
          </a:p>
          <a:p>
            <a:pPr lvl="0"/>
            <a:r>
              <a:rPr lang="en-US" dirty="0"/>
              <a:t>To make submissions at various stages of the process including bail, sentencing, parole, release</a:t>
            </a:r>
            <a:endParaRPr lang="en-AU" dirty="0"/>
          </a:p>
          <a:p>
            <a:pPr lvl="0"/>
            <a:r>
              <a:rPr lang="en-US" dirty="0"/>
              <a:t>To be compensated for damages resulting from the crime up to a value of $50,000</a:t>
            </a:r>
            <a:endParaRPr lang="en-AU" dirty="0"/>
          </a:p>
          <a:p>
            <a:pPr lvl="0"/>
            <a:r>
              <a:rPr lang="en-US" dirty="0"/>
              <a:t>To be able to make a victim impact statement to the court</a:t>
            </a:r>
            <a:endParaRPr lang="en-AU" dirty="0"/>
          </a:p>
          <a:p>
            <a:endParaRPr lang="en-AU" dirty="0"/>
          </a:p>
        </p:txBody>
      </p:sp>
      <p:sp>
        <p:nvSpPr>
          <p:cNvPr id="2" name="Title 1"/>
          <p:cNvSpPr>
            <a:spLocks noGrp="1"/>
          </p:cNvSpPr>
          <p:nvPr>
            <p:ph type="title"/>
          </p:nvPr>
        </p:nvSpPr>
        <p:spPr/>
        <p:txBody>
          <a:bodyPr/>
          <a:lstStyle/>
          <a:p>
            <a:r>
              <a:rPr lang="en-US" dirty="0" smtClean="0">
                <a:solidFill>
                  <a:schemeClr val="accent2">
                    <a:lumMod val="60000"/>
                    <a:lumOff val="40000"/>
                  </a:schemeClr>
                </a:solidFill>
              </a:rPr>
              <a:t>Rights of the victim</a:t>
            </a:r>
            <a:endParaRPr lang="en-AU" dirty="0">
              <a:solidFill>
                <a:schemeClr val="accent2">
                  <a:lumMod val="60000"/>
                  <a:lumOff val="40000"/>
                </a:schemeClr>
              </a:solidFill>
            </a:endParaRPr>
          </a:p>
        </p:txBody>
      </p: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600200"/>
            <a:ext cx="8358246" cy="4686320"/>
          </a:xfrm>
        </p:spPr>
        <p:txBody>
          <a:bodyPr>
            <a:normAutofit fontScale="77500" lnSpcReduction="20000"/>
          </a:bodyPr>
          <a:lstStyle/>
          <a:p>
            <a:r>
              <a:rPr lang="en-US" u="sng" dirty="0" smtClean="0">
                <a:solidFill>
                  <a:schemeClr val="accent2">
                    <a:lumMod val="60000"/>
                    <a:lumOff val="40000"/>
                  </a:schemeClr>
                </a:solidFill>
              </a:rPr>
              <a:t>FACTS:-</a:t>
            </a:r>
          </a:p>
          <a:p>
            <a:pPr>
              <a:buFont typeface="Calibri" pitchFamily="34" charset="0"/>
              <a:buChar char="–"/>
            </a:pPr>
            <a:r>
              <a:rPr lang="en-US" dirty="0" smtClean="0"/>
              <a:t>Mr. Longman sexually intervened with his stepdaughter numerous </a:t>
            </a:r>
            <a:r>
              <a:rPr lang="en-US" dirty="0"/>
              <a:t>times while asleep, once when she was six and the other time when she was ten. </a:t>
            </a:r>
            <a:endParaRPr lang="en-US" dirty="0" smtClean="0"/>
          </a:p>
          <a:p>
            <a:pPr>
              <a:buFont typeface="Calibri" pitchFamily="34" charset="0"/>
              <a:buChar char="–"/>
            </a:pPr>
            <a:r>
              <a:rPr lang="en-US" dirty="0" smtClean="0"/>
              <a:t>The </a:t>
            </a:r>
            <a:r>
              <a:rPr lang="en-US" dirty="0"/>
              <a:t>victim did not report this crime at the time due to her age and fear of the perpetrator being violent as he has a nature of aggression. </a:t>
            </a:r>
            <a:endParaRPr lang="en-US" dirty="0" smtClean="0"/>
          </a:p>
          <a:p>
            <a:pPr>
              <a:buFont typeface="Calibri" pitchFamily="34" charset="0"/>
              <a:buChar char="–"/>
            </a:pPr>
            <a:r>
              <a:rPr lang="en-US" dirty="0" smtClean="0"/>
              <a:t>Eventually </a:t>
            </a:r>
            <a:r>
              <a:rPr lang="en-US" dirty="0"/>
              <a:t>she reported the offence 25 years after the first assault and 21 years after the second assault as to obtain justice from the criminal system. </a:t>
            </a:r>
            <a:endParaRPr lang="en-US" dirty="0" smtClean="0"/>
          </a:p>
          <a:p>
            <a:r>
              <a:rPr lang="en-US" u="sng" dirty="0" smtClean="0">
                <a:solidFill>
                  <a:schemeClr val="accent2">
                    <a:lumMod val="60000"/>
                    <a:lumOff val="40000"/>
                  </a:schemeClr>
                </a:solidFill>
              </a:rPr>
              <a:t>DECISION:-</a:t>
            </a:r>
          </a:p>
          <a:p>
            <a:pPr>
              <a:buFont typeface="Calibri" pitchFamily="34" charset="0"/>
              <a:buChar char="–"/>
            </a:pPr>
            <a:r>
              <a:rPr lang="en-US" dirty="0" smtClean="0"/>
              <a:t>Mr. Longman was fined </a:t>
            </a:r>
            <a:r>
              <a:rPr lang="en-US" dirty="0"/>
              <a:t>$2000 for each offence and was ordered to be imprisoned until such fines were paid which would not exceed three months imprisonment</a:t>
            </a:r>
            <a:r>
              <a:rPr lang="en-US" dirty="0" smtClean="0"/>
              <a:t>.</a:t>
            </a:r>
          </a:p>
          <a:p>
            <a:pPr>
              <a:buFont typeface="Calibri" pitchFamily="34" charset="0"/>
              <a:buChar char="–"/>
            </a:pPr>
            <a:r>
              <a:rPr lang="en-US" dirty="0" smtClean="0"/>
              <a:t>Violation of victims rights “to </a:t>
            </a:r>
            <a:r>
              <a:rPr lang="en-US" dirty="0"/>
              <a:t>be protected from the accused</a:t>
            </a:r>
            <a:r>
              <a:rPr lang="en-US" dirty="0" smtClean="0"/>
              <a:t>”</a:t>
            </a:r>
          </a:p>
          <a:p>
            <a:pPr>
              <a:buFont typeface="Wingdings" pitchFamily="2" charset="2"/>
              <a:buChar char="Ø"/>
            </a:pPr>
            <a:r>
              <a:rPr lang="en-US" dirty="0" smtClean="0"/>
              <a:t>Got light punishment therefore no sense of justice achieved for victim</a:t>
            </a:r>
            <a:endParaRPr lang="en-US" dirty="0"/>
          </a:p>
          <a:p>
            <a:pPr>
              <a:buNone/>
            </a:pPr>
            <a:endParaRPr lang="en-AU" dirty="0"/>
          </a:p>
          <a:p>
            <a:endParaRPr lang="en-AU" dirty="0"/>
          </a:p>
        </p:txBody>
      </p:sp>
      <p:sp>
        <p:nvSpPr>
          <p:cNvPr id="2" name="Title 1"/>
          <p:cNvSpPr>
            <a:spLocks noGrp="1"/>
          </p:cNvSpPr>
          <p:nvPr>
            <p:ph type="title"/>
          </p:nvPr>
        </p:nvSpPr>
        <p:spPr/>
        <p:txBody>
          <a:bodyPr/>
          <a:lstStyle/>
          <a:p>
            <a:r>
              <a:rPr lang="en-US" dirty="0" smtClean="0">
                <a:solidFill>
                  <a:schemeClr val="accent2">
                    <a:lumMod val="75000"/>
                  </a:schemeClr>
                </a:solidFill>
              </a:rPr>
              <a:t>CASE:- </a:t>
            </a:r>
            <a:r>
              <a:rPr lang="en-US" u="sng" dirty="0" smtClean="0">
                <a:solidFill>
                  <a:schemeClr val="accent2">
                    <a:lumMod val="60000"/>
                    <a:lumOff val="40000"/>
                  </a:schemeClr>
                </a:solidFill>
              </a:rPr>
              <a:t>R v Longman (1989)</a:t>
            </a:r>
            <a:endParaRPr lang="en-AU" dirty="0">
              <a:solidFill>
                <a:schemeClr val="accent2">
                  <a:lumMod val="60000"/>
                  <a:lumOff val="40000"/>
                </a:schemeClr>
              </a:solidFill>
            </a:endParaRPr>
          </a:p>
        </p:txBody>
      </p:sp>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Stated that over </a:t>
            </a:r>
            <a:r>
              <a:rPr lang="en-US" dirty="0"/>
              <a:t>one million recorded people in Australia that are victimized by crime each year and more than 80% of these reported crimes do not proceed to prosecution. This statistic only represents the level of reported crime so it will always be underestimated. </a:t>
            </a:r>
            <a:endParaRPr lang="en-AU" dirty="0"/>
          </a:p>
        </p:txBody>
      </p:sp>
      <p:sp>
        <p:nvSpPr>
          <p:cNvPr id="2" name="Title 1"/>
          <p:cNvSpPr>
            <a:spLocks noGrp="1"/>
          </p:cNvSpPr>
          <p:nvPr>
            <p:ph type="title"/>
          </p:nvPr>
        </p:nvSpPr>
        <p:spPr/>
        <p:txBody>
          <a:bodyPr>
            <a:normAutofit/>
          </a:bodyPr>
          <a:lstStyle/>
          <a:p>
            <a:r>
              <a:rPr lang="en-US" dirty="0" smtClean="0">
                <a:solidFill>
                  <a:schemeClr val="accent2">
                    <a:lumMod val="60000"/>
                    <a:lumOff val="40000"/>
                  </a:schemeClr>
                </a:solidFill>
              </a:rPr>
              <a:t>NSW Bureau of Crime Statistics</a:t>
            </a:r>
            <a:endParaRPr lang="en-AU" dirty="0">
              <a:solidFill>
                <a:schemeClr val="accent2">
                  <a:lumMod val="60000"/>
                  <a:lumOff val="40000"/>
                </a:schemeClr>
              </a:solidFill>
            </a:endParaRPr>
          </a:p>
        </p:txBody>
      </p:sp>
    </p:spTree>
  </p:cSld>
  <p:clrMapOvr>
    <a:masterClrMapping/>
  </p:clrMapOvr>
  <p:transition spd="slow">
    <p:pull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V</a:t>
            </a:r>
            <a:r>
              <a:rPr lang="en-US" dirty="0" smtClean="0"/>
              <a:t>ictim </a:t>
            </a:r>
            <a:r>
              <a:rPr lang="en-US" dirty="0"/>
              <a:t>movement </a:t>
            </a:r>
            <a:r>
              <a:rPr lang="en-US" dirty="0" smtClean="0"/>
              <a:t>began </a:t>
            </a:r>
            <a:r>
              <a:rPr lang="en-US" dirty="0"/>
              <a:t>to emerge in Australia in the early 1980’s during a time of systematic and structural </a:t>
            </a:r>
            <a:r>
              <a:rPr lang="en-US" dirty="0" smtClean="0"/>
              <a:t>change.</a:t>
            </a:r>
          </a:p>
          <a:p>
            <a:r>
              <a:rPr lang="en-AU" dirty="0"/>
              <a:t>Victim Impact Statements were introduced in Australia to inform the judge or magistrate on how a crime has affected the victim. </a:t>
            </a:r>
            <a:endParaRPr lang="en-AU" dirty="0" smtClean="0"/>
          </a:p>
          <a:p>
            <a:pPr>
              <a:buFont typeface="Calibri" pitchFamily="34" charset="0"/>
              <a:buChar char="–"/>
            </a:pPr>
            <a:r>
              <a:rPr lang="en-AU" dirty="0" smtClean="0"/>
              <a:t>This </a:t>
            </a:r>
            <a:r>
              <a:rPr lang="en-AU" dirty="0"/>
              <a:t>was a positive movement as it allowed the victims to be the integral components in the criminal justice system, rather than mere bystanders. </a:t>
            </a:r>
          </a:p>
        </p:txBody>
      </p:sp>
      <p:sp>
        <p:nvSpPr>
          <p:cNvPr id="2" name="Title 1"/>
          <p:cNvSpPr>
            <a:spLocks noGrp="1"/>
          </p:cNvSpPr>
          <p:nvPr>
            <p:ph type="title"/>
          </p:nvPr>
        </p:nvSpPr>
        <p:spPr/>
        <p:txBody>
          <a:bodyPr/>
          <a:lstStyle/>
          <a:p>
            <a:pPr algn="ctr"/>
            <a:r>
              <a:rPr lang="en-US" dirty="0" smtClean="0">
                <a:solidFill>
                  <a:schemeClr val="accent2">
                    <a:lumMod val="75000"/>
                  </a:schemeClr>
                </a:solidFill>
              </a:rPr>
              <a:t>HISTORY</a:t>
            </a:r>
            <a:endParaRPr lang="en-AU" dirty="0">
              <a:solidFill>
                <a:schemeClr val="accent2">
                  <a:lumMod val="75000"/>
                </a:schemeClr>
              </a:solidFill>
            </a:endParaRPr>
          </a:p>
        </p:txBody>
      </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u="sng" dirty="0"/>
              <a:t>Victims Compensation </a:t>
            </a:r>
            <a:r>
              <a:rPr lang="en-US" u="sng" dirty="0" smtClean="0"/>
              <a:t>Act( 1987) </a:t>
            </a:r>
            <a:r>
              <a:rPr lang="en-US" dirty="0"/>
              <a:t>was enacted to increase the benefits available to victims of violent crimes and to place the </a:t>
            </a:r>
            <a:r>
              <a:rPr lang="en-AU" dirty="0"/>
              <a:t>awarding of criminal injuries compensation in the hands of the independent Victims Compensation Tribunal. </a:t>
            </a:r>
            <a:endParaRPr lang="en-AU" dirty="0" smtClean="0"/>
          </a:p>
          <a:p>
            <a:r>
              <a:rPr lang="en-AU" dirty="0" smtClean="0"/>
              <a:t>In </a:t>
            </a:r>
            <a:r>
              <a:rPr lang="en-AU" dirty="0"/>
              <a:t>1996 the </a:t>
            </a:r>
            <a:r>
              <a:rPr lang="en-AU" u="sng" dirty="0"/>
              <a:t>Victims Compensation </a:t>
            </a:r>
            <a:r>
              <a:rPr lang="en-AU" u="sng" dirty="0" smtClean="0"/>
              <a:t>Act( 1987)</a:t>
            </a:r>
            <a:r>
              <a:rPr lang="en-AU" dirty="0" smtClean="0"/>
              <a:t> </a:t>
            </a:r>
            <a:r>
              <a:rPr lang="en-AU" dirty="0"/>
              <a:t>was </a:t>
            </a:r>
            <a:r>
              <a:rPr lang="en-AU" b="1" dirty="0"/>
              <a:t>amended</a:t>
            </a:r>
            <a:r>
              <a:rPr lang="en-AU" dirty="0"/>
              <a:t> to organise an approved counselling scheme for victims and a statutory scheme for compensation applications. </a:t>
            </a:r>
            <a:endParaRPr lang="en-AU" dirty="0" smtClean="0"/>
          </a:p>
          <a:p>
            <a:r>
              <a:rPr lang="en-AU" dirty="0" smtClean="0"/>
              <a:t>1996- the </a:t>
            </a:r>
            <a:r>
              <a:rPr lang="en-AU" dirty="0"/>
              <a:t>rise of the </a:t>
            </a:r>
            <a:r>
              <a:rPr lang="en-AU" u="sng" dirty="0"/>
              <a:t>Victims Rights </a:t>
            </a:r>
            <a:r>
              <a:rPr lang="en-AU" u="sng" dirty="0" smtClean="0"/>
              <a:t>Act </a:t>
            </a:r>
            <a:r>
              <a:rPr lang="en-AU" dirty="0" smtClean="0"/>
              <a:t>which </a:t>
            </a:r>
            <a:r>
              <a:rPr lang="en-AU" dirty="0"/>
              <a:t>was enacted to help protect the rights of victims so they would no longer be classified as the “forgotten party”. </a:t>
            </a:r>
          </a:p>
          <a:p>
            <a:endParaRPr lang="en-AU" dirty="0"/>
          </a:p>
        </p:txBody>
      </p:sp>
      <p:sp>
        <p:nvSpPr>
          <p:cNvPr id="2" name="Title 1"/>
          <p:cNvSpPr>
            <a:spLocks noGrp="1"/>
          </p:cNvSpPr>
          <p:nvPr>
            <p:ph type="title"/>
          </p:nvPr>
        </p:nvSpPr>
        <p:spPr/>
        <p:txBody>
          <a:bodyPr/>
          <a:lstStyle/>
          <a:p>
            <a:endParaRPr lang="en-AU" dirty="0"/>
          </a:p>
        </p:txBody>
      </p:sp>
    </p:spTree>
  </p:cSld>
  <p:clrMapOvr>
    <a:masterClrMapping/>
  </p:clrMapOvr>
  <p:transition spd="slow">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1851</TotalTime>
  <Words>1462</Words>
  <Application>Microsoft Office PowerPoint</Application>
  <PresentationFormat>On-screen Show (4:3)</PresentationFormat>
  <Paragraphs>93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Paper</vt:lpstr>
      <vt:lpstr>Victim’s Rights</vt:lpstr>
      <vt:lpstr>DEFINITIONS </vt:lpstr>
      <vt:lpstr>United Nations Declaration of Basic Principles of Justice for Victims of Crime and Abuse of Power (1985)</vt:lpstr>
      <vt:lpstr>Victims Rights Act (1996)</vt:lpstr>
      <vt:lpstr>Rights of the victim</vt:lpstr>
      <vt:lpstr>CASE:- R v Longman (1989)</vt:lpstr>
      <vt:lpstr>NSW Bureau of Crime Statistics</vt:lpstr>
      <vt:lpstr>HISTORY</vt:lpstr>
      <vt:lpstr>Slide 9</vt:lpstr>
      <vt:lpstr>Slide 10</vt:lpstr>
      <vt:lpstr>PROBLEMS</vt:lpstr>
      <vt:lpstr>MEDIA:- “Public bays for blood but the story is a fraught one”</vt:lpstr>
      <vt:lpstr>REFORMS</vt:lpstr>
      <vt:lpstr>NSW Law Reform Commission</vt:lpstr>
      <vt:lpstr>Victims of Crime Assistance League</vt:lpstr>
      <vt:lpstr>Victims self-help groups</vt:lpstr>
      <vt:lpstr>CONCLUSION</vt:lpstr>
    </vt:vector>
  </TitlesOfParts>
  <Company>smc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Victim’s Rights</dc:title>
  <dc:creator>nikolina.vicoroski</dc:creator>
  <cp:lastModifiedBy>nikolina.vicoroski</cp:lastModifiedBy>
  <cp:revision>29</cp:revision>
  <dcterms:created xsi:type="dcterms:W3CDTF">2010-03-14T14:23:43Z</dcterms:created>
  <dcterms:modified xsi:type="dcterms:W3CDTF">2010-03-15T21:17:33Z</dcterms:modified>
</cp:coreProperties>
</file>